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5"/>
  </p:notesMasterIdLst>
  <p:handoutMasterIdLst>
    <p:handoutMasterId r:id="rId16"/>
  </p:handoutMasterIdLst>
  <p:sldIdLst>
    <p:sldId id="451" r:id="rId5"/>
    <p:sldId id="576" r:id="rId6"/>
    <p:sldId id="588" r:id="rId7"/>
    <p:sldId id="589" r:id="rId8"/>
    <p:sldId id="590" r:id="rId9"/>
    <p:sldId id="591" r:id="rId10"/>
    <p:sldId id="549" r:id="rId11"/>
    <p:sldId id="425" r:id="rId12"/>
    <p:sldId id="593" r:id="rId13"/>
    <p:sldId id="592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Cover options" id="{3B244085-A06C-4A0D-AC38-1FCCF96387FB}">
          <p14:sldIdLst>
            <p14:sldId id="451"/>
            <p14:sldId id="576"/>
            <p14:sldId id="538"/>
            <p14:sldId id="549"/>
          </p14:sldIdLst>
        </p14:section>
        <p14:section name="Section Opener options" id="{D3773CD4-779B-43AF-9FBD-7EF941CCFCD7}">
          <p14:sldIdLst>
            <p14:sldId id="425"/>
            <p14:sldId id="562"/>
          </p14:sldIdLst>
        </p14:section>
        <p14:section name="Content slides" id="{0C749B40-D26C-4827-815A-EF0EDBB1F1D9}">
          <p14:sldIdLst>
            <p14:sldId id="556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428"/>
            <p14:sldId id="433"/>
            <p14:sldId id="572"/>
            <p14:sldId id="570"/>
            <p14:sldId id="430"/>
            <p14:sldId id="571"/>
            <p14:sldId id="577"/>
            <p14:sldId id="578"/>
            <p14:sldId id="431"/>
            <p14:sldId id="508"/>
            <p14:sldId id="575"/>
          </p14:sldIdLst>
        </p14:section>
        <p14:section name="Content &amp; Image" id="{41083D9C-0E78-4712-A4D2-672A810DDB9A}">
          <p14:sldIdLst>
            <p14:sldId id="435"/>
            <p14:sldId id="552"/>
          </p14:sldIdLst>
        </p14:section>
        <p14:section name="Graphs and charts" id="{EA9C0D2A-1C38-41A1-B096-1BCE05E56F9D}">
          <p14:sldIdLst>
            <p14:sldId id="445"/>
            <p14:sldId id="447"/>
            <p14:sldId id="530"/>
            <p14:sldId id="543"/>
          </p14:sldIdLst>
        </p14:section>
        <p14:section name="Elements" id="{41708F08-FC16-48B6-A0C3-BF7BEC48C524}">
          <p14:sldIdLst>
            <p14:sldId id="553"/>
            <p14:sldId id="557"/>
            <p14:sldId id="574"/>
            <p14:sldId id="573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D64CC"/>
    <a:srgbClr val="0F999C"/>
    <a:srgbClr val="00C37B"/>
    <a:srgbClr val="2B0A3D"/>
    <a:srgbClr val="CB2980"/>
    <a:srgbClr val="4701A7"/>
    <a:srgbClr val="0075B3"/>
    <a:srgbClr val="FF304C"/>
    <a:srgbClr val="EDEDED"/>
    <a:srgbClr val="0070A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426" autoAdjust="0"/>
    <p:restoredTop sz="96215" autoAdjust="0"/>
  </p:normalViewPr>
  <p:slideViewPr>
    <p:cSldViewPr>
      <p:cViewPr varScale="1">
        <p:scale>
          <a:sx n="73" d="100"/>
          <a:sy n="73" d="100"/>
        </p:scale>
        <p:origin x="-516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22/07/2018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22/07/2018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27694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Logo de </a:t>
            </a:r>
            <a:r>
              <a:rPr lang="en-US" dirty="0" err="1"/>
              <a:t>espadas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das </a:t>
            </a:r>
            <a:r>
              <a:rPr lang="en-US" dirty="0" err="1"/>
              <a:t>pontas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. </a:t>
            </a:r>
            <a:r>
              <a:rPr lang="en-US" dirty="0" err="1"/>
              <a:t>Sugerir</a:t>
            </a:r>
            <a:r>
              <a:rPr lang="en-US" dirty="0"/>
              <a:t> outros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imagens</a:t>
            </a:r>
            <a:r>
              <a:rPr lang="en-US" dirty="0"/>
              <a:t>/ </a:t>
            </a:r>
            <a:r>
              <a:rPr lang="en-US" dirty="0" err="1"/>
              <a:t>telefone</a:t>
            </a:r>
            <a:r>
              <a:rPr lang="en-US" dirty="0"/>
              <a:t>, </a:t>
            </a:r>
            <a:r>
              <a:rPr lang="en-US" dirty="0" err="1"/>
              <a:t>fones</a:t>
            </a:r>
            <a:r>
              <a:rPr lang="en-US" dirty="0"/>
              <a:t>.</a:t>
            </a:r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3668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xmlns="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Notched Right Arrow 5"/>
          <p:cNvSpPr/>
          <p:nvPr userDrawn="1"/>
        </p:nvSpPr>
        <p:spPr>
          <a:xfrm>
            <a:off x="407988" y="990600"/>
            <a:ext cx="11582400" cy="28457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09600" y="381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000" b="1" dirty="0">
                <a:solidFill>
                  <a:schemeClr val="accent3"/>
                </a:solidFill>
                <a:latin typeface="+mj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xmlns="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xmlns="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b="1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xmlns="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sz="4000" b="1" dirty="0">
                <a:latin typeface="+mn-lt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7988" y="2057400"/>
            <a:ext cx="8399412" cy="4114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xmlns="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1864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0672" y="213360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xmlns="" val="602012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51516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186608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8078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77266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xmlns="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xmlns="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8" r:id="rId2"/>
    <p:sldLayoutId id="2147483743" r:id="rId3"/>
    <p:sldLayoutId id="2147483812" r:id="rId4"/>
    <p:sldLayoutId id="2147483744" r:id="rId5"/>
    <p:sldLayoutId id="2147483745" r:id="rId6"/>
    <p:sldLayoutId id="2147483746" r:id="rId7"/>
    <p:sldLayoutId id="214748374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4"/>
          <p:cNvSpPr>
            <a:spLocks noGrp="1"/>
          </p:cNvSpPr>
          <p:nvPr>
            <p:ph type="body" sz="quarter" idx="11"/>
          </p:nvPr>
        </p:nvSpPr>
        <p:spPr>
          <a:xfrm>
            <a:off x="6096000" y="1844824"/>
            <a:ext cx="5688013" cy="1182207"/>
          </a:xfrm>
        </p:spPr>
        <p:txBody>
          <a:bodyPr>
            <a:normAutofit/>
          </a:bodyPr>
          <a:lstStyle/>
          <a:p>
            <a:pPr lvl="0"/>
            <a:r>
              <a:rPr lang="en-US" sz="4800" b="1" dirty="0" smtClean="0"/>
              <a:t>Booting process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xmlns="" val="268736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z="2400" dirty="0" smtClean="0"/>
              <a:t>During the logon sequence, Winlogon.exe starts the Local Security Authority (LSA</a:t>
            </a:r>
            <a:r>
              <a:rPr lang="en-US" sz="2400" dirty="0" smtClean="0"/>
              <a:t>).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2"/>
            <a:ext cx="2868612" cy="15840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  <a:latin typeface="+mj-lt"/>
              </a:rPr>
              <a:t>LOGON SEQUENCE</a:t>
            </a:r>
            <a:endParaRPr lang="en-US" sz="3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5474" name="AutoShape 2" descr="data:image/png;base64,iVBORw0KGgoAAAANSUhEUgAAAZQAAAEwCAIAAAAfKhAPAAAgAElEQVR4nOydd1QUd/eHN+8vb0KxJ8aSaIolmmI0FgQU7FhAioCwoKh0URGll6V36b33ptjBLjbsDUUUkd6r2LHAzu+P2V2m7bKA8yJ6Oc/hjMvuMMsmz/ncO3e+w0DgC77gC74G4RdjoA8AvuALvuCrL18ceTFmxgIAAAw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QF4AAAxKcPJSsXqoblusble83u6xhv1jDfvHmg6PmawSLccSbaeSDU5PNjo/0XF5ouNautmtdIt7qa5nmZ5nmYFXmYF3uZFPubFv+dY9FSZ+FTsCKk0DK3cGVZkFV+8OqTYPq7EMr7GKrLWJqrWNrrOLqXOIq2fF1zslNLgkNbglN7qnNHqmNXmlN3lnNO/Javbb2xKQ3RK4vzX4QFvIobawI0/Djz6NzGmPOtYec/xZ3IlnCSefJ55+nnTmRfLZF6l5L9LPv8y48DLz4qu9+a/2XX6dffn1gatvDl57c+j6m8M3Oo7c7Mi51ZF75+3xu+9OFLw7ee/9qfvvT99/f6bww9miD3lFH8497Dz/qPPCo84LxZ0XH3ddKum6VNKVX9KV/6Tr8pOuy6XsKyhl7KtliGCulRO5Wi7o+VfKuDvncpnHEw75PErY+SXsSyVs9AgvPe66iKW46wKX849QOs8/6jz3kEPew868Ig5nizrPFH44U/jhNMr9D6dQ7n04yeH9iQIOx+9yOHbn/bE773LvvMu9/S739ruc2+9ybr3LufXu6K13R2++PYJy4+3hG28PX3976PrbQ9c7Dl57g3Lg6psDV9/sv/pm/5U32VfeZF9+vQ8l//Xe/Nd7L73OuvQ669KrzIuvMi++yrjAIf38q/TzL9POvUw99zI172VK3suUvJfJZ18kn32RfOZF0pkXSadfJJ5+kXj6RcKp5wmnnseffB5/8nnciedxJ57HnngWe/xZzPFnMceeRR97Fp37LCq3PSq3PTKnPTKnPeJoe8TR9vAj7eFHnoYdfhp2+Gno4aehh56GHHoacrAt+GBb8IG2wANtgfvbAva3Bexv9c9u9c9u9dvX6revdc/e1j17W3yzWnyzWnyyWnwyW7wzW7wzmr0ymr3Smz3Tmj3Tmj1Smz1Sm9xTmtxTmtxSmtySm1yTm1yTGl2SGl0SG50TG5wTGpwSGpwSGhzj6x3j61lx9Q5x9Q6x9Q6x9fax9fYxdXYxdXbRdbbRdbZRdTZRdTZRtdaRtVaRtZYRtZYRtRbhtRbhtebhNeZhNeahNbtDa3aH1uwKrdkVUm0WUm0WXL0zuHpncLVpULVpYLVpYNWOgKodAVXb/Su3+1du86/c5ldp4ldp4lexdU+F8Z4KY98KIxSfCkOfckOfcgNvDvpeHPQ8y/Q8y3Q9y3Q9yraguJdtRnF9somLjguHjc5PNjo/2eBcssG5RNuJg5ZTiZZjiZZjCdOxhMlCeazJeqzpwEEDxf6xhv3j9faP19uhFKtjULMtVrMtVrF6iJOXfVyDfXyDQ3yDQ0IDK7HRMbHRManJKanJKbnJOaXJJaXJJaXJNbXZNbXZLa3ZPa3ZPZ2DR0azR0aLR0aLZ2aLF0oWj1Y8LV5ZnOd4ZrZ4ZrR4ZLR4ZDR7ZHTvzT2t2S21Gf1F6C91Tm5ySmpySmpyTGx0TGxkJTQ6xDfYxzfYxzXYxTXYxjbYxNTbxNRbR9dbRdVbRtZbRtRZRNSZh9fuDqvdHVa7K7TWLKR2Z3DNzuCaHUE1O4JqtgfUbAuoNvGvNvGv2upXZbynysi3ysi3ytCn0tC7Ut+7Ut+rUs+rUs+zQtejYotHxRb38s3u5Zvcyje5luu4luu4lG90KdvoUrbBuWyDU5m2U5m2U5mWY5mWY6mWYymTBQAA7RDl5RDf4BDfwEroyVx4bXnytMW1lbdAukWGWoyssLRmtzS+/mIlNjoQ/BXTwJEX118WEXXmEXXmPHmF1pqF1OwMrjFF5RVYsz2gelsAR15b93D8ZehbaehdacBHXpt58nKlkJe2I8dfA/6hAsCXAF5eWHMlNqKycE7uyVwYbXUbam83PlywD2IsRkxhlP5y5vrLsdtfDQ5Chy8zQvjqlle1iX+3vNDwZdAdvir0PDHyci/f5IaT10bnsg3OIC8AGABw8nKIb3BIaGQJYS5c4MJqC28rDvu4kEVGUBgff7lw/eWE9RdV8dhD+ArGhS9C5cgJX3wqx83EyrGMF7608ZXjgH+oAPAlQJQXtmB05haM/MyFC1xYbe1r9eWRjQHzOM5iPIVltnhmkvwlRPHYc/gK7Q5fH6dy5N/2GvAPFQC+BPDywsYuXqtLoLl4gQs1EUFYezi0cSGKjJDC0AgmjL+6i8cew1c4JnwJVTlW8ipHVF56Qre9tBzLtBzLBvxD/aQAmwM0gZMX9gwjtmB0S+0+t0g0Fy9wYbSFE9Z+PNzHqRXGx1+E5heneOxl+KJs2/M752iArxy3eFRs8RC27TXgH+onBcgLoAkKeWFjF6oMjLmaKc3FC1wcbe1v27O/zY8PWIvxFCakv3oOX9jTjpH1lpFCVI7+pMqxV20vZ2Lba8A/1E8KkBdAEzh5EWNXahNFwUhpLk7gImrLf3+b/wEcRIvxakluR7/bX9z+Pa947CF8YU879rpy7EXbi3LaC+TFD5AXQBNEeQmMXfhzixhz8QIXhbMOYiBZDBfBiP5q8aIMX6mk8IU57Wgb22DDC1/cytGcUDnym1Ylt728BLa9+PTsB/xD/aQAeQE0gZcXudtFUTD2ZC6MswKo6LYYPoIR6keK4lFQ+MLMfGEqx/63vfrQsx/wD/WTQhvkBdADTl6c2S5S7CIXjNgOPdFcOG09DTj4NODQ04BDTznbB58SFEbpL1LxyL/zldjkSFU5Ys45Uk+rUra9BFwnJGBUFeQlAG0n+IMAtECSF6ZmJHS7+MQuorm6tXXoaSAJjMhI/sL2vzDFIxq+KDpfgipH3DlHbNuLMGrPd9qrp569gBOOA/6hflKAvACaIMqLT6ueGLu6C0YKc3VrK4iKQD7+EhC+cJ0vbOWIHVjFyMsW3/YijtoL07MX7oQjyKtHQF4ATVDLi1wzCo5dZHNxVHWYRztnA6swjL8wxSMufAlXOfJve/Gb9sLJi9P26tMJR4ppiQH/UD8p4A8C0ARJXtjBVKqakdPtwsQuf6y8iOZqDz6C4XA7x2J8/MUnfOEqR37nHPm1vSzx014UPXvhTjgKkpcLyIsvG+APAtADXl58Gl6eGZQ1I0XswpoLpy0MPH9x60d8+EI7XwIqx57aXj307AWfcBROXpTTEiAvSjY4wx8EoAWcvPgMSfBreJG6XbzYRTDXUS6U/hIcvvohL5s+yIs8LQHy6h8gL4AmqOQlRLd+D1deaM2Ii13YavFoe/DR9hAueH9Rhy9y5Uhue7lS9uzJJxxJc/b8piX6PupFOac60B/qJ8VGkBdAD5Ty6qlbj214kWtGbOw62h5ytD2UC9ZfQYfb0QKzR3lx2l5UPXsBJxwppyUEjHqBvGgC5AXQRO/khenWkxpe5JoRa64coryCyZUjpu3VC3klfxx5Uc6pgrz6z0YXkBdAC3TIixS7ckBeXy4gL4AmPp68yGUjvmbkJy90YNUf5PWZogPyAuihh4Y9vwlVXM+L1LAPxocvXMO+9z0vL7K8hBiyh57XJ4KOS/mAHwPwWfJxRiV4s/VBhMoROychuGbs6Wyjh9BnG/mv6oW9NvsjLSwBoxI9oeMK8gJogTik2it5CejZE2friXOqTzGxi9Pwwsir1Tebu7bX/3hIFea8PjabQF4APQg9YY9WjvzkRRG++PhL4OVBfBteJHm58JMXeVUcei8PAnn1AMgLoAm+1zYKeWE2eUkJ0lXZ7cFciBc2HuKu7dXDwhJU1zbil/SiXAxa0HqEPS2magjXNn4kQF4ATfBbEod6AWi+lSPJX7j1cHhrS/BfFYd8YaNPT+sRkhdT5XTrqVaVIKwETXkDNPKqEn25BwcsiYNnsxvIC6AFPvISuAa0D//iscclvbDaoloPR6iasS+nGvms5wWLEdINyAugCaK8cG0visqRaj1CbPFIWkw1gGIN1Z7N1UPs4n8PDgE3ECLOSQT34e5nPS8DDfIiAPICaAInL/x9z4g3yuZ/A44e776Bcxa/Bewp14AWtIyqwLufCbx1Y43wE6r6XpV6XnADjr6zxR3kBdACXl6JVPfK5nPTRsrikawwf6yw8DdA68lc1LELOyRBUTMKs4wqv1ONcPcgGgB5ATRBkFcj+QZCgsMX7h5ClAqjgu99ZwXfNDuVdJ6RX80ooOHFp1tv4tevlQhBXvzY4l4x4McAfJYQ5UVx60bCDdAE+Yviptn8wN1uFmsugXecpW7VY1evpx5PJTa8+tatF2ZOAuRFAOQF0AROXqzExu7wxafzRXnfbF792K0wrsX2EISF0RYvcFGaC1swuqf1HLso7xvU4x1ne9OtF+pUI8iLgK4HyAugBby8Ehqx4Ys8sNqzv8gKo6DVF68tXrWIN5egk4wCYpdNtKCaER1PFbLhRd2tF3iqEeRFAOQF0AROXg4JDRThC1888vMXUWFci1GD0Rahz8XPXMSTjOTYhW3Vk88zkmpGfuOp5IZXr7r1IC8CeiAvgB7w8opv4ISvxCbszFf3Ijlkf/FRGM5ieHxI2hLSXMSCkTJ20VYzCriqES+vgf9QPyn0PEFeAC0Q5eUQzwlflMUjhb8y8P7iKgxrMTLelNridugFm4s420XuduFiF8VgfW9qxt5cGATyogLkBdAETl728Q0O8Q0OCY0Ef7kI9BchgnVbDCMyHFlEbZEDF7W5uJdhEwpGym4XNnZxZ1NJg/Wk84zdNSO/CS9ywwvfrQd5EdAHeQH0gJdXXAPqLxbXX+TmF6H/hY1gHIVhLIYTGfcRjrO4aYunLUHmIrS6KArGnmIXoVUfWLOt9zVjjxNeIC8y+l4gL4AWcPKyi2vA+suRyl8uXH+5Ef3FTWFYi3FEhiGT6yw+2nJPE8Zc+NgVQ5jt4hu7KGZTcWt49bJmJE14aTmWgrwIgLwAmsDJyza2AfWXA85fTU74/hdlCUm2GEdkeDxw4LWV3uzGneeiqBb5mYvcp8cPplLGLupWfY/nGQVMeIG8+GDgVTngxwB8luDlFdOADV+8yQls/iL4i1JhGIvxhfB8nLZSm/iZi7rVhY9dFqTVuwTFLnyrXqiakf+EF8iLDMgLoAmcvGxi6nnhq9tf+PrRKRlTQvaksJ5Jw2kLWyp2n1vkb64eCkbKk4x8Yhe2Vc+ZTRWiZtwAsasnDLxBXgAtEOUl2F/o+UdCBEOnwFwxvTCOyPi5LI3rrLRuZ/G0hQ1c3ecWqapFnrnIBSOuT4/OdgkXu3q+GBtqxl5iCPIC6AEnL+voemp/Yc4/8vyFRrBuhWFSGBa3NAxUT+AViZSBS7C5bMjm4tOn72Xs6t1sKtSMAgB5ATSBk5dVdL0Af3XPfwlUGCGLUeKCyVk8Z/G0RSwV0akIfubizEbUW5ALRso+vXCxC9eqx1yMDecZe4uRD8gLoAW8vKLqqf2FLyH5KoxsMYE486IWSVvYwNWDufi1urgFI6ZPjxupFz52UbfqSbOpIC9KQF4ATeDkZRlZT/YXvwhGoTBeOwzjMgq4P8U6i6AtQuAS0lz4VhdVwRhQbeJfhV93UKjY1VOrvkzLsZQJ8qIC5AXQBEFedRT+immgiGBkhSU2ESzmhMllTiRVkZ1F0BY2cBGmIqjMVSecufjPdkGrnh6MfasG/BiAzxKcvCwi6oj+4iiM4y9eBMMpDFtIcrMYCl9bcU8jdjuLSlvEwIU5t4j2uQjm2h3KmY3Atrp4BSNVn55itot/7IJWfV8AeQE0gZOXeUQd2V/kCEalsG6LEUXGBxbOWZzeFoW2uNctEue5+JmLMBshZMGIXoYNsYsGQF4ATeDlFV7L8VcE11/4EhLbBaMoJAkiw+gMqyoUB0zO4jgLqy3KwIWfisD2uQjmEqZg7LlPD7HrY7B1D8gLoAWcvHaH1ZqH15qHd/uLMoJRK4yQxYTAnuQsXtriaQvbm/+o5qLu02NH6iF2fRRAXgBNEOW1O6zWPIzjL1wJSamwmAZqi8VhxEQJ5pl22KiF1RZF4OKWivipiH6ZS0Cfnmq2C2JXbwF5ATSBk9eu0FqMv3AlpACF2cQ08CzGExmFzjCqIgoL7yybaJy2OL357sBFnufiay5Ck17AGUa+fXqIXf3DBOQF0ANOXmahnCDDUVg4JoLxUxjOYvW2eJH1AFZYmKhF1hY2cHFKRay5ggWZy8SPM0yPbXURzzDy79ND7OonJn4gL4AW8PIKqTELqTXD+gsTwSgVxrMYPov1hmiSs0jaIgQuTJOLO8/Fz1w9trqE79ND7OoTIC+AJnDy2hlcYxaM8VePCuNjse5QRjYa6WlWWGfxelv8tMULXKQmV+/MJcwZRl7BCLGrH2zzqx7wYwA+S3DyMuXWX2YhNaggeBGMj8LquK7ptg/PZZRGw/6o+/mRFM7iaQtbJ/IrFftsLgFnGKkLRohdvWSbP8gLoAWcvHYE1ZgGcf2FiWAUCgvvVowlSWREl5HBPJPCWWhvC6MtbJ3IC1y4GXr8uUW0z0U0F1WTnnyGkVAwUvXpQV69AOQF0AReXoE1WH9xIpgghdWah9eZY7yDSWREneFUFclRngXRWbiohdMWpsNFClykqQhhzAUF4/+E7SAvgB5w8toeULM9kCMFSoURemF4i1GITDDmWGERnIUtEgl1IlXgIs9zCTKXVw/m6rlgBHkJzfYAkBdACzh5bQuo3h5QvT2whhfBBCiMYDGOyHAuqzUPryOBfwJeWBTOwmiLX+AiN7l6ay58q0vAGUaIXb0G5AXQBF5e/tUcf+EjGE5haC8Mb7FdoUQH9Y5QvLNIvS2stigDF7bJJahDz89cbkRzoa0uKBj7zw6QF0APOHmZ+FeZ+HOkQFAYoZDsDmIhGONgXUbKZWRVEYXFdRYualFpC9eb5wYubJOLN4nK11weOHP10OrCFIwgr94C8gJoAievrX5VqA4EK4xoMazI8C7rmRCusPA5C41a/LS1zV9g4BLCXBSnF3swF8SuPrIjEOQF0AJeXns4p+pQf1EoTKDF8C7DGy0E5ylCvOLrLLS3Rakt6sDFaXJRzHP1ylzQ6vp4mAbWDPgxAJ8lOHmh+QVVGC+C4RVWjdoEazEBIhMGU5KwMFGru7dF1BYpcJFLRQFTEQRz6fAxF7S6+g/IC6AJnLyMfKu6/YVTWHchKdhiWJcJhvwqjrC4zuqNtvgELspJVP7mIjbpodX1MTANAnkBtECUFwpBYZRBrNtiAVzpoC6j0hk1gd0v5AmL0lmCtIUJXDSYC2JXf9kJ8gLoAScvQ59KQ99KIRTGtRiFyKq3B9RgdUZNAM5W3cLqdhYxapG1xakTBZaKYK4BB+QF0AReXt5cHZAUxt9iFCLDsh0PxXP8icLqdpbw2iIEru72PJhrgAF5ATSBk5e+d6WBdyWlwvhZjCSyKpNuE1V3ew1nKCyYF/pRO0uAtijqRMpSkXD1D+bcIpiLbnYGg7wAWsDLy4uTYjgK41rMiCqIdVsMIzI+OqOG8Cre3qicxe1tkbRF3eESELi+MHNtZBVbOF0MdN+b6B6e6uAdZRPg4JC7kVX8PzsAM5AXQA84eaEWwCpMQBAjiAznMiqjUXqKYCuys7qjlmBt4Ttc/EtF4jwXX3MNfnntZl086mBb66nIjlFgp2myg2TZrClsY7EX6xnXNf4KMPXdxHr4PzgMkBdAE3h5eVboeVV0K8wLrzCcxYgiI7tMeMi74ussKm1RBy5uqfhlmkubVVJjOoNt/yvbX5qdpMaOV2H7SrCtJ3Tpfd2iyri/jHFyFiNh8Rw92+t0HwnIC6AJnLx0PSo4OvAkKozaYvxF1icwu+XjLCG1RS4Vu9vz5EnUz85cTFapJevshx0j2c7T2aFL2Wma7Kg1bPd/2LtGv9f5qkaJcWsxI2cWI2rqEPXtOfreF7WdCuk7kl0hIC+AFnDy2uLBKb70PKgUhrcYhchwOhNstEpDFB+isIjOIkQtrwpKbZHrRMrARW5yfZbmYrJKU6xd2LtGsz1nsaNWs1OZ7JAlbMdp7O3DXmsxytYwLi9gHPiL4bFQVnnnuU0e/2rY/K3vm6Tl+IhqVyW6Pnm6e8z7fCQgL4Am8PJyL0d1QFIYtcUoREapM35442xFFhbGWZW8SKjLT1vCBS5B5hroD+Mjcm/XCrb1RPae+ex4FXaSGttfmm37S5fht0/XMx7KMfIkGOmTGKZqu3WcTq6z/M96K8aWPYztCTNNYsyNg9N0/bKNgg7uiImz3r/D/vTc3Tmiag7jVHZfV7e+34cj2RVSO+B/DeCzBCcvVAE8hXVbzJNoMZzIMC7D6qxH9Al4CXKWnkdvtYUJXJTmcvxszWXkeOfFjp/YrKnsoEXsFA12zFq212y2xbjOLf9pUGEULGEcn82Im/RfTYMkA19v+a0MbRbDMJSxI4thffxb9/zvgwsmx5fOiHwy0a/4G8crjB37Get2Ll2pf3i9bV8a/CAvgCbw8nLr1sEWwRbz7LYYhcuopEYpKQpbYWtDsrP4a4tf4OqxVPzMzMVklXrbp7FNh7Pd/mZHyLHTmOzwFWzXv9imI99uZFQqMK7LMA7PYATN+UPR5ISBn7yiCWOTO8MomrFz/1f2p4d4Xxsf/uD3+LK/w56M9Sn6P9tzDN0YhqKRufzWk5oOT/pwMCAvgCZw8trkVr7JrZxKYSSLEURGclkvwe/KQwhnCaMtIUrFz89cTFbpSQt9tuV4ts8cdtxadooGO0iG7TC5y1jsuSbj8SrGRSlG1u8M+1Ua6pZntZ2/UzVn6PkyTJIYu4/8n9O5kX63JkYX/xlbPj3o8Uj3AoblCcZ6t2+VTBKVzS737WB2h4K8AFrAyUvHleMCgsK6LYbJYjiRkV3WKzC2wglLgLMotNVTnUgqFT9Lc21kPao2/YdtPwk3JGE1oUvv62ZVxv3ljNNzGUm/MfQ2+up5xSvu/Ippx9APYmxPZ1gd+8bt0uigu7/FPfknqvQ3/2Ix5xuMXUcYqpZ/r9Q/pG59r2/HA/ICaIIoLxSewsgWo4xjWJdh0aOC/LQtVMIiO4s6apG0xakTv7zAhWLJOsPePpTt/Ac7dBk7Q5sdK8/2msXejRmSmMmI/PM7FeNDRgEG8saMjS4MwwiGaTbD9qSY55WxoYVT48tmhD/50ffR1/YXGSYZjLXG2quNcjXtH/fteHoprycGnk+swqpsI6rtIms+OrYR1NhEVNtEVNuEc7DGEtaNFY/QaksMFiE8qsyDu9kdXLU7iMMulMAqMww7A6p2BlSimPpz2MFlux+GPZXbuJj4VvDY6lux1adiq0+FMYp3hREXQy8e5QZe5Qae5Qae5fo8PMr1uOi6d7PFvXyLW/kWtzKUzW5lm105bEJxKdvkUqaDYaNzN9z/9UpRtHk4ctDC89HktdGlTMcF5wXBFsMlMneiy4QGtxPir3DjH7VIRSI/bX0JgYtHhqUd2+KHDqdpNay5+TYKB3ZrZ2zVyDVYVqQxtkKecVmasf9PhofMIiXTM5s9/1E2ZWzxYhjHMXYd/g/r7HDf6z9FPvojruzPkMffexZ+ZXWasSGIoWjsv3b7uT4fj/Dy2uj8ZItrwWzt42NWZI1akv7JkPHdUhzfL8v8flnm6GVZo5dn/bA864flWWNW7OUxVm7fWLl941buG7cye/zK7PGrsn9ctf/H1ft/Wn3gpzUHJqw5MGHNwYnyByfKH/pZ4dDPCod+WXv417WHf1U88pvSkUlKRycpHZ2snDNZOWeKSu4Uldyp6479vu7YNNVj01SPT1c7Pl3txB/qJ/9cf/LP9Sf/0jj1t8apvzVPz9A8/Q/zzD/MMzO1zs7UOjtLO+/fDXmzN5ybvfHcHJ3zc3XOz9W5MG/TBYnNFyU2X5y/5ZLklktSuvlSevnSepcX6F9eoH9locGVhQZXZQyvyhpekzW6tsj4+mLj60u23liy9cZSk5vLTG4u23Zr2bZbK7bfXrH9ttyOO3I77qw0vbPS9O6qnQWrdhas3lmwZte9Nbvuye+6p7D7vsLuwrXmhWvNCxUtHihaPFCyeKBkWaRsWaRsVaRi9VDF+uE664frrB+p2jxStXmkZlusZlusZvtY3faxut1jdbvH6+1L1tuXCNNgJcoLhaAwCotRiYxCZwLhtwecsPhELWG1RQpcn7e5mKzSnB3rU3RWbNvstn7bUdXd19Ss7qnbFKpb39e0vL5rW8whpZmH//jKRNV8k/NRFYv/rrdi6PkzTFIYFrn/dbkwKuD2LzElf0eXTg18PNT1NsP8GEPV9nt5o33rzG/2+XjMhZXXky2uBQPtqZ7l9f3STAHyQs2Fygs113iOufbjzcWR1y8Kh1F5/YaX1xSVnCkquVO75XV8mtrx6WrH/1A/wTHX+lOovGZonp7BPP0P88xMrTMztc7O0j77r3bevxvOzd5wbg5HXhfmbeLIa/7mSzx5SetdRuW10ODKQoMrMgZXZVBzceR1gyCv5ai8dvDkdXfVzruouVabFaDmopaXZREqL9RcKhhzqdqg5iruNpddiYZ9iUZ/5MVVGH+LuXbLRbDLhMKNWlhEZ5GjlkBtffk+bfoAACAASURBVFGBC0O5jkv1dr9nXilvAzK6XOPZu4O6tri9XW/dosWq0nIocd4WqL3zuKGvp7wxQ5vFMAhl7Mhi2JwQcc//IfjepPjSfyJLf/Yr/oZ1lbHjAEPZdPkq/cPrbYvolpeB55PZ2scH2lM9yIvSXD+QYtdYOV7s2k8pLzRzdccujLzwsSv393XHfsfFrhO82PUXai5y7NLmxq6N5+fqnOeZS2DsuoLGrkVG1xYZXV/MlddSk5tLueZavv0WKXbdXY3GLjNO7JLffZ8gL4Gxq5grr8cfQV6oBTY6EwVBaTGcyDAuwxmND4QnY/dD/i0UOQvbkhdSW1+IuexrlK0/GPsgXslIwlEkeC/iHIeYBSKbnT7IGzyVVKhaqlWqYVfOZJVucTNWNmNscmcYRzN2HvjK4fRQ72vjwx9Miy//O7RkrHfRf2zPMbbEMJSMbdZsPdG3IQmOvMKEkpdVWNWYFZkD7ameYteybnn9IDB28eTFqxknrDkwYc0BNHYR5CVk7CLXjDx5EWPXRl7sOo+NXZKCasZrsobXFhld59WMqLmWYmPX9ttcc2HkxYtdJHPxkdcjnry6a0a77pqxj/LSdirb4NQtBbIvBIiMQmdCwG8/ApzVHbWE09YXE7hKmaxSpd1P1e2Q3UFIYCYSfxTxz0AcopDtexAtm7dym1rmypVN/OOupPwlDbuHWqyHWnZ+Oq5TjRO+Ms/5j/OFEf63f44t+Tu+cnpwyXDWZYZehLiKmdTarVnKZlf6c0hCyssusgZrjXFLEyOsVj7LE0PuMZD7feUeo/boqN2GOqMWpYxanCa8s5xi71PHrqUkeQnV7do/gbLbpcDtdhFjVw7a7ZpKil2ovDg1o+ZpUs2Yh5FXd7cLJy/dfLRmXKDPqxmvYmrG64sIsQuV1/bumnGl6V3KmlGBUl6ouSwpYhfXXLiasV/yQtlAsJhgkfF3We/gZythnPXFa4vJKtVyKF1t2qHjgthFIpEHkOhDiHcyYh2OGHmx1Xa9WqLRMHPR47G/3Vqlc8zCPdbfU9HE4zKTVaxpm7zJy9AgTMY0QdIsYaFBkKymvZriNhdNswxtq1PqNoX9iV19lpc208zdS1FMNkF0YZK4bJq4bPqQRRk/qAaO0ZL7TsFryOK9Q5dmjVBwna7uMmxJ6ndyqUMW7xuyeO+QxfvEF+0Vl8kasjBzyIIM8QXpYlKpbk4qi+RZIxelUHqq/tkH67C7hAfbOxB0g7Lb5RxX6BL/gCyv9g6EELvcEx9iYtdBcs2oap2vZnP5N0Viq34qV17TVI9hYtcJYuxidteMs7S7W/Vz+NeMkvxb9bzYRa4Z8a36u7jYhdaMHHPdF7pVX0zRqufWjP2SV28tRjIaV2qCKBOkKrKwnDkHA9riKy/7ylU72UZeiFs8EncECctG3BMQ82BE17VTaevzBSo1f0g+/PWvK/JGx0P9NfdYMZK9RkSFGFj7Htrk/EDT4YmG3aP1toVGzudd/BP2JxtcTf/VzsV2vW3RgMjLw0bVLWSt+IJ4MZlkMZkUMZk0cZn0oUvSR8jvHrJgy6jVGePVtScoTRy/xuMvfZe5W8PFZNLFZTLEFqaLLUwXX5guviBNfEGamFSK6PwktyAll12Kw2USyebS97ha+/R9YeVLPvLi26oXWDNmj+fKq70D+QkjL3LN6JVS7JVSjI1dHHmRul28mhHtdqHy4pqLInbxakaOudBWvW4+pma8gspLxrA7dhHNRYpdGHlxu11mPdeM5JOMgmvGvshLy7FM25HKDiSLbeBNdvQooN5CEBa/nIVz1peuLRRVy2ZlK8TUH/FNQxJykMBMxDEGMfVHNti/W63XKrG6YtLM+zNlz6uYnk3wnRRiz9jrxzgXzbiX+d8Hh36+l7uw+Kxcw5X5r2+MeXv1q/oTjLyo/2zeHb12e14/j8qiT/Lysl/nFqogtiBOfEGCmEziD+pOo9ZaicmmD5GzGzJt/ATlFVNUxoj+Nn6U1DIRaUcx2UTxhSniC1PEF6SKL0gRX5AqJp0qKpUkJpEoNi/BLUjRzUp+6IJ4srySj1daht6pa38/e8PRUUvSU09Vtb1mlzW+be9ARi3JcI4rPHatsfbp+6qWdxYhd+qffah9+kHW8KRL/AOU20+e1z39UNP2Xtbw1Fi5fe0dyCKj06UNHe0dyMPq1+6JD9s7kPYOxCPpYXsHknm2tu012zHmQeurrtZXXcknqn5dexh9QnsHomyZX/v0fdtr9oGLDVNUcn3SSk7caKlseeeb/oSyVU+YkOB0u7Tz/u0+yYifkNgsaEKCUl6ECQlCzcgrGLE1I9Zcin2OXQ5PNBye9EFepTwd8LMYpchwOhPeaM5UquImLL7OAm3xQcHspRYLsQ5DQvchcUeQPamIXSSy1YetYfFmuXbTv0uf/Pj7nUVqJ02c9kU4fh3jwjgcyLiSwHiU/XX1iWHt+ePe352M3P8JufPNq0uM6lxGiu94BaP9/RmSYPZTXiEKYtKxogvihyyKF1uqJPbviuEy8j+stPxm4sg1mv+O/WOIyNDhotO1xKTCxKRTxKSTxaSTRaWSRKUSRaWSRCWTRCUSRefFi82Ndwta62a1hlJeNW3v5+nkpJ6qMg++vX3PjUc1r2cyj3CTV4ZzXOH+C7XT1Q5lnKk+cLHuD/VDGWeqnWILefI6crnhb40j+87VOsUWovJyiX+Qd7d1/MpsY++bP65Gk9eBCWsOtHcgJr63JsofnLPxhEVIQdLxqrbX7F8xyau86a1L/EPJLWcKK1/ZRjzwSSs5fr15xbYL0yi7XRQ1I2quPLRVP1eHqmbExS78hIQhrtslxIQERaseNRd17LKinJB4zJMXttuFmqtv8irFKkywxXAuo9KZUDgJYSuBzgJtMVml2g5lcqadeu6IUwwScwiJPIB4JiGWoYi+O3vdjhey6nV/SRf/OPX6Gv1jXnvs/a0ZSR6MY2GMWymMkoPf1p8Z9eLqhK77U5CCH7pu/udpHqP0EMPZbmU/hySY/ZRXqLyIZLSodKyYdIKYZITo/D3f/GEi8uPsoT//OWf16JlLRv8so/TjcpthMl7fyQUOWxgrIpUsKpkogjI/QXRuoticONE5sfzktdEpnxd8bj957hR7n9en58nLOa7wu6WcDV63i4dr/IMxK/a6xj9wTShC5bVi+9m69g+VLe/CD5Ry5LWGIy+0ZrxX/vJ+xavYoxXtHcivike8Uoq9Ux5PUjra3oGgBaNPaolPWolvWolvWgn3POMJ7HgXaTCVJC9O7DrPL3ahNSN2QoK6Ztx2axl+QoIw3kWYkCDKi2+rvnswVY2qVd9HeTFZxOF9osV6Ehlfrwmppx6ERXIWaIuLhk2tgjmybQ/imYwk5CAhexGXOMQsENnk9EHB8KnU2urf5zyYOjtf3uRUtP+iQFtGhg/jbBTjXsZXZUfFms6NfnPzF3bhJOTu8PfXGI2nGDeSGXpmrDXG/RqSYPZTXiHyYpLRopIxolLxolIxw2S9RSXtxH9fbmShvEZjxo9//TRn7URHn5k7LBdOV7Ias8xbbH6C6PxEEYlEkXnxInMTRywKEpkTJzI7xjVQgVJekQdLQ7JLRi1Jn6Z6sPF5p1/Go9tPnk9TPahseY6fvFzicObiyCuhiCevVTvypHRPWIffa3vNRuW1QP/UhDUHufI61PaaLWt4Rot1lSevzDO1k5SOlje9dU14xEtevmklvmlP0IYXL3ZxWvXoSUaqCQm+NWPPExJCTtV3d7t6GEylmpCg6HbZkrpdXHP1RV48SBYrxUuk1yIT3lYkYRGdBVGLjNLu9vX2iHkwEpCJxB1B/NIRhyhk2x5Ey+btSp3muSvKf/m7YJ7c6U3WR2PcRoazGPv9GflxjKJ9/1d1bGjbxTHv7kxCCn9G7oq8yWfUHWMcDBJT3Z6haHqp/wdmEd5XeQXLi82PFpeMEZeIGbnCZ+SyBWL/bJJT1VmpOldEXExk5Nhhs2W+/kNPXGLn7M2OYlLxovMTRSUSReZ5iM1LFpsXN1zWRmx2rMi/0a4B8pTyqmh+q8W6hG5fL37mmVx04/Gz9g7k4v3W9g6k21lLM7vlFd+DvHYF3ml49qH1VVfi8cqfVu/fe662vQNxjitq70DQCYnUk9XtHcjlovb2DuQ3xSNrd19seNbZ/LJLxeoy2vM6eKlh6rpjHHmRYpcQg6nniBMSW7pb9fipes6ExCKja4uMri0m1Ixo7KKqGSkHU8mxSwljLhWKwVSKqfqPJi8eVBYjiqyP0cyRn6qohQXO4oc2q3SV6bvNbohzHBKx70No+mtW8PPdPi+3en7QsHizRKP+n0WPx026JbfxmJ1HUJAtI96NcTSEcT2JUXzgm9pTI59d+bHz3hTk/jj27a+fX2BU5TACXSVX6R9Us7rb/2OzCK8T5mnU8pKIEpsfIzYvVmRenOi8hDEyceobrMf8s+CHqXO/ERkxbNJvwyX0ROenfCuRKDo/QUQi/luJpG9nmYvPWvfDUtnv5634Znbc1/9E8ZOXAChPMn6/LJM8Vd/nwVR0vItqQiL39x4nJDCxi/JiRgFT9byaUQY7IdHbqXqzbnn1dkJCwFT9x5dXN9QWE6Sz3sB3zwOuhk+f9TY1q7e9UdKvWK19dZnmSblNuXJbjq/WP7Va9/zqTXcXq1f+KV38y59X1hjlhvit97NmpHkxTkUw7qYzSg+LNpz97tX1iezCyUjBqM7rX7WcYTzYyzCzNFpleFTD/iPc3rE/8hKXiBaViBGdFysmEffNvHj1zcETlzqPkFgzeZHZ2F/miP3055SlsmISfqLzEkUkEr6VSBSXCvtp7daRUyd99/fo4bPk/lzPmqoc4x68ppfy6mmqXtD1QHwvZuQNpv4iaDA1Fz+YyqdmpLyYcSP1xYyS1LELNyFBPVW/veeaETuYSjzJKNxgKr+a8WPLC49AkfWLL6STtSuoStupVMelbLtf5VafCmFesjOgUt+jHN2wCKnmPa5p+0TBsEDJ9KKqxe31Ng807B/zPntNhyfrrYqWMh9JK15ZZ3oy1ntyiD1j3x7G+RhGYdZXFbniLRd+6Lj1K1L4K3J3yNurjPoTjLzorzbsDN/heY0VXbM7uKqfb7NfyWtejKhEnJhEvKhEgqhkrLhE/KS1Zt9KucxR9Phhmua309d/++fWkRKOIvNTRCQSv52XMGxB/HCZ8BlqyjLys9aorZiosEZy46L03L97Ja+eYxdpvGvcyuzuqfrVWHmRBlMVuNcDUV/MyB1MFXAxI5OiZvwXM5hK7nbhp+q7u10y/C9mJE1I4GIXQV7UExKC5WXXQ+yiV14UgKp6Q3Zem0diXVBWQ/zRZrvImi1uZUFZDdpOpR6JdVt9K4KyGra4lTnF1lqEVBl6VQRlNWz3q7x870XIvsaMU627gqrsInt3Vx5N+8c7PXLCWYwYZ8bhIN6QxPD2/PEfCiYj939i3/nm5UVGTS4j0edXBaN95v733RLqknJb+vk2+y6voLUiEjFi8xPFJOLE5geMWLx63Ar/ZWZewxemrtwSITo3XlQyRmTGLtH5iaISKSISKePkwn9fFzJ/u76Rr/qwMcNXGsnEHLOfo7LJPWBJn5OXkFdiY+S1nysvvoOp5MuwsVP1pIsZTxAmJKhPMm7ADabyn5C4gqkZORMSi/s0VS/Pb6qeay5lqyKeuQRdzIifqhfeXMyPLC+gN4Tvb4w/2hx7uCl8f1P4/saQfY2GXhW7gqoyTrWi26inYg83h+9v3O5X6ZtaH76/aWdApVNsH9cm3eRUaO9omOAhciKccSuVUXIIMyRx/wf27f+0nmVcTfqKZae6Uv9Q/4ckUPosL9cgpW/nRw2ZpzJ6qd9UDb+xUn8PXxQ5cknMDLXYtVszRaVSRCRTRCVTReanis5PFp2fPFI2cdkup4UGdqo7FGcsnqrpslxK5a8ZK3+OTpnUG3n1+kpsyosZyTXjLwqHe6oZjwleQ4L/hAR2qp5qMJUidvViqp4Xu1bhu13yAmpGQYOpxYInJEBegwBUWK7xtai8PBLrknJbLEKqwvc3eSTWxR9tdo2vTT3RcvD8U9/U+qRjLdZh1eH7mwy9yrPz2vrze/Ucz3t4GByKmHQ/e3jN6e+e5v/YemXio5zvjkT+6mQvr73NU3Hb8XXmN/o/JIHSZ3n5x8qOkbMevsB6yPTpExZNEv19wSgp8xH/LpHfZDNfK1lUMl1UMhX9LjI/VWR+qohkyjcSySu36k2QmD7ln2kTp40d9v0w0aGjPP1+o5SXV+J9r8T7CmZnsOailBdl7KK6Hij7x1X7f8LUjBTdLsFrSKge28C6Nk2VN5gqqGbkTdWjrfq5QkxIUCzdZXR9sfEN6ql6foOp/Fv1ij0PpnY3vNbblZCn6oU3FxPk9cWi5fBws/1JQ/t0I7uEzdZpTPMcVfMrqpZ3+n8xI4E+y8slRGW4hPu0lYrT1shOkh0//NfvRH/8Y9jSaAOnMz+vTBCTyhCVyhyyLFVUJk1UOkNUKkNMMn34gpDvFzv9q6wjOk1N5JshImI/fvONuIv9KH7Jyyvx/qgl6ai/FMzOKJid9U4q/G5pxtpdZ72TCtGaUXFX3ujlWUq7835YnuWT/EDJ/Jyy+bkxK/YqW5xXtjivYnEeldc6ywt+qQ9/XL1f1eqiX+rDCWsOqFlf8k97NFH+4HqbSwHpj35ROKxhm//r2sOadpd/UzrCtLvCtL8SlPl4ikqOlsNVbdY1bda1DaxrIVlPiFP1wl3MOJe0AM587mXYvJoR26oX0O0Sfqqeeg0JigkJ/FQ9VewSfjaVB8hrwAjLbszOa9vhX4n+U9upNDuvbe+Z7lSFPuKbWp+d1xZxoEnI3fqlN2Tntel5lH/EQ410CHF1yGaySsMdwk0criU7eJk7nD1gb5vo4KPN6mFt+z7LKypj+hpbLVkDjbmKq8f9NVZs3KRvvp/67RQ556Cjw2XTxiqG/6zsMmm95rC5q35UCBOXzRJbkCW2IF1EMnMm0+wX5cBvRkwWGbfom/HyrnsWCZYXmr8UzM7mFzR9tzTDO6kwv6DJO6nQO6nw+2WZirvzlHbn+SQ/8El+MGbFXt/kB77JD8bK7fNNKfJNKeLJ6/K95h9X7fdLfeiX9tA/7aF/2iP/tEfq1pfUbS4FpD9ab5uvYZsfmF4cmFEcmFHMM9dk5ZzgzJJrha1T1+WGZJVsYF0P2fuEvHTXX8JNSPRyMJV6QmIZnwmJVdhuFz52CbHuIEde6qTlnvvW7UIBeQ0Y2XltCIJknGpF/8mKrkE/BV4n3jW+FkGQ6ENNCIIUlb8RcrcX7rxAEITnxI9CqENUhf2SEIfIC/a6TFZpi/2cO/ZqGQ4uFfZLkh28BL+2z/Ly9PtB9NfflM3kJ84bN3Ls8NHzZX/4e5bopN8iYhNFpDOHLjkyWXHr2Nk/TFWUU3ZymLohfYjMAXHZA+IyB4bI7vtu6b4h/zrOWOMnOjtCwLWNvOTllXh/1JIMnrxQba3ddRatGX2SH6D+wsrr8r1m35QiTqt+VfYVrrz80x6qWV/kmUvd5tJ6m0uovDRs8wMzijXtLgdlPJ6kdBSNXcGZJcFZJVPXHQvJKtngeD107xPhlnvOwyz3zD92YSYkcK16o95ezFgg/LqDPSz3bNvfk4w8QF4DhlNsLYIgBSWv0X9mnGpFP4W9Zzg6Q+22w7/SNb7WOrxayN1+XHl5JNbpuJRpsx7ft1eqsV9g4nCNySptsZ/j5ZDBZJUmOvgW2KsI3kOf5RXoP2aRwaJVlhKj/holpa48bub035QXDV/qF5ue/cfG1JWWVgu3qstvXqq2Q22laezwFbnDFucMXZw7dGmO+GKvkXKx30gdNHE9+7VElluoGj958RpeXomFo5ZwtNVdNnInJHySH6DdLt/kB2jNiGYuXuwaj2au1Ic/rT6gZn1RzfqSuvUldetL/mmPflY4tN4mPyC9GB1M5dSM9lcmK+do2V8JziyZqpKrzbo2dd2xDaxrGx2vb3S8/tGXe8bUjFcF14yCB1MpJySEqBkxU/U9nWQEeQ0OtJ1KO951vfvA1nEpY7JKC0peVze9QxCkpKYDfUJx1ZuG1vdMVmlz+/sr918wWaXFlW+u3H/hl97w4nVnx7uuY1fa0We6J9Y1tL7v7GJff/Dyyv2XPHkFZjZUN75FEKT56fvUE63oHoqrOCEu+lBTc/t7r+Q6Jqt0s1tZQ9v74L2Nx660v+roRBCkrvldWHajb2r9FrcyJqs0196s0X7eLofzTFZpi/0ce4dcJqs0yCHmkf1qwW+zz/KK3rfo19Xzf1u7RvzX0fJ2VnPVZ0xYu3yi8n7P8KPiK86MWRWwXMNy7nzJact3rTQxG7ns6LDlZ4Yu3/vtTI3xy2VmaqqMWBa12enkmOWH3MPXCz7biCoMdRblhATa8CLcImjcStxUvarVhR+7TzLyn6oXOCExvaflnonrDm4UaqqeGLuoJiSWCZJXgTDrDmInJCjPM1IPpva1ZmSCvAaWmw9fIQjinliHiiw7r62y4S2CIIZe5Zvdyjq72GduPEM/JLRsbG5/X9f8rq753eGLT5ufvkcQxDe13tinouNdV8e7rpz89jvFr959YKPy8kmtRxCksPR19KEm1GipJ1pPXnuGIIhZYCXvt6MG9EuvRxDk4PmnCIIkH2txja+9cv9lQ9t7Q69yJqvU1SH7ur1Wrr3ZFfuNTFZpi/2cLAdHHdbDc/YGp+y3CX6PfZZXWNqCUSv9p65ZMWTakiW2TjOYst/NVZIwuLzD/cBohTO/a6SPUbq0Wsd5ovKJiUop41Sjh666Mnxp8M9rzf6Umzti+u+TVTUW73JX2X3GPUJbiFGJfkxIrCRMSBwkn2cUuNxzbu+Xe8ZN1ZMvZpTE3CKIcJeNPk9IfMSp+n5OSPAAeQ0kcUeaEQQ5fPEp2vByja9F9YFGHgRBAjMbmHh58dQTmNmAIEh2XltCTjPaGkP3WVbXgcqruOpNx7suXue+ofX9i9ed7ol1aKMN1WXbsw91ze+YrNK8W8/L6jrQkjMws2GzWxnvIDezCgvtlUwdLpo4XKu3l9zjkNRiPyffflOL/Zwqe1krh1OC32Pfe15xWqMUz/20SG3YPLfRammi01VFpsgr2T1QtcgeoXBlmPy1YQrXFxtl/rzuxCyd0+LyN4YrXh8lH/63tv3MlRJ/r/x5obHkCvO9DmGX3GMWE+Q1TXW/Vcgtz8QCr8QCdGDCK7EQrRmx+CQ9QPv0KGi3C+3T+6YU7eGRWoTWjGjDC23V+6c9CkjnUcxr1QdmFAdlPA7KfByU+Tg4swRteAVnlYRklYTsfRLKJWxfKUr4vtLw7LLw7LIIlP3lkVyiDlSgRB+siD5YGX2wMuYQSlXsoarYw5Wxh6tiDleZBRbJGl6lusvGjV4NpnLkJexyz0LdZaO3FzMSAHkNJGaBlQiCVNa/zTjV2vGuS8elDG2EXSp4cexKO4IgqHqw8mp7/gF9LdrOz85ry7v1HEEQs0DOdTy8nldnF7u4srvNf6ngBfq0jnddxVVvWNE1nV3s1BOtCIIY+1S0v/yQndfml96A/pfQ2cWurH+790ybthPFYaNlo5HDzY2shz2+x75P2Af+O0zp0pRVLuJyB4crXR2mcH6I3JHtAY+k9Q8MU7k1XPnWMJVbcwzyf1Q/P1z9+hDl48NV7vy++eRUHe/hU6b8tXzcz4un/rJ2jVPk/uAo4qjEtaKmLja7i93FZnexETbyeX51sdnsD11dXeyuXYFFMkbXsK16TfuCc8X3sx5kpd5LTbiTEHc7LvZ2bNStqPAb4SHXQ/zy/XLuXNvkWCi/q6DXd9mwEmKq/mPELibIa8BBq7+yug60c6/tVPqqo/PF687qxrdldR28D4knr+b29+iDPcrr3Qd2SXUH7xehlaOxT8WV+y87u9g5+e3FVW92+FciCJKT344gCCu6hskqdYqtPXPjWVltR2cXG8GcDMXyyH61jcNxId9g35NXuORoZd+1ZknDVAtGqBeMVL8/RK3QI+HeVK3cEevvj1hfOEKj8C/je1P1kiZrGY5cJv+n2b5hmoWTt/iJzDVdbfHPtFUz525Zq2Trd+6EFEFeXeyuLjbHWY6Ojv9Lo/zvvzq7ukL3lSw0vCpjeJV3T9nYwzVWp62Crwdbn7E2yTXRPayrc0BHc7+mSpbK8pTlsyJmTXGYEpjycLHBVarB1ELqixmpYhflGhIgr8+EMzeeoX98niZQyyAIcvjiU96HJEBe2LJxs1sZasMd/pUFJa/ffWAb+1QwWaXaTqVtzz6g7f+w7EYEQd59YKOT+s1P37/7wG5/+YHJKrUMrXZP5LgGzYAX7rzo5xvs23peHjaq/skyaz0iN/lkjNK5N0L70fANj0SYRbF788dqXxy+8fHwjSXDNz2ZZlIsZX9i4pJ545f8Pd7o2NCN5ROMLo1UTpuqoD76T+nfFdb/tXlTxYMNzmYKOHkhbF7g+uzl1cXuCswsltLLx05IJObUmuSa+F3xszxtaXTUyCTH5MXbFw55DqtSV8kmyM6OnD3BaoJPzB0JrbO4tep7nJAQsO6gHcVUfX/MxQR5DTho6wrhBh8mVy4IgvA8ggiUl55H+auOzncf2Ffuv6xreYe2/Hf4V6KFYV3Lu4Pnnz6p7kAQxC+9gckq1fMoR1OVa3wtk1V64c5zBEEu3HnOZJWevvEMQZAr919k57WhL0Gbbv2hbyupamuaefgrLre/O1Hv1gjdslHGlcMNykW3lKTtyxmp4j9ya/lwo5rhRjWzHG6oekVKbdWbKDtvLNNy2s6EEUaV3xncH8U8O2pNnLjaWRFZzfRomQUrrbHyYiNdX4682OyuwPRiKb187A2xE3NqmdlM81PmBkcMNPdqKqQq5JXnIQiif0R/RuSMGeEzfrX91Sv69lyNU6i8yIOpWHMpOAGN9AAAG79JREFU9XAxYw/LPff5ig70DYK8Bgw9j/Ki8jeFpa953SVDr/Ki8jdF5W/QEQomq7So/A16TvDK/RfozASTVWodXl1U/gadvGdF1xRXvWloe7/3TFvEgaai8jdo4HJPrCsqf9Pc/r6o/A1PhUxW6clrzwpLX6P790qu4/1U26l075m2yvq3ze3vC0tfo7LrJ32T17ilCeGWK9rzRPt509maIyNMt2iIS0Zib33GxrS5Pnt5IQgSmFEspZfPiV1G1xcb30jMqVXMUDQ4YrBx/0aVdBW5JDnpOOkTpScQBNlweMMfEX/8YveLV/TtORqn+E3V41ZMxcUuvrcIwpmrHxMSPNB3B/IC6EJIeVmFVY1Zkdntr8VpI2RThi6IF5eKFpeM6hdSMcMWJmBvOstmI8gXk7wQBAnMKJbWy1+EmapPzKldlrRs/8P9lM/XOKzxk/1PnOQl+BZBWHlRr5j6EZZ75gd6tCAvgC6ElJeB55PZ2sdxs1eL00YuTh2xKKX/jFycOmpxGqZs7D7F+CXIKyijWFo/H3uXjcScWqlYKYc8h6wHWRmFGcn3k+MK4641XkMQ5Fz9uQlJE0azRqPyohxMFeJiRkyrntztAnkBgwIh75jNZD3Z4logcI70o4EJXl+EvAIzHkvr5/Om6pdsvZGUWzcjYsaq1FXKGcoKGQorMlZszdv6oevD+abz4w6NG50xeqjDUK/o23M1Twtauos7VY81F91T9VjQdwfyAuhCaHmVbnR+ssW1YLb28TErsuiVF5v95ZSNbIQdurdksfHVRZjrgZJy6yYFTZKJl1mVukouXY55mNnZ1Xmp6dIvOb+Mzhktnin+X7v/esfcmcc807/lnmmZkOCBvkGQF0AXwsuLySplsp4YeD6xCquyjai2i6yhA9uIGjbSxUa60P/mP3t5dbE7Q/eVqNkWGniWG3iW63uW63uWH7n0dKzv2BkRM6TipKQTpBelLQq4GzA1e+r4Q+OHHxr+39T/fmX1lXfMncW6Fze7lW125bAJxaVsk0uZDoaNzjg2OJdtcCpF0ebhyOEj3l4HfYMgL4Aueimv/wVsdheb/aXIq7PrQ+jekrUW97F/gawzrT+5/vST209TfaZO9Zk62W/yz8E/j40YOzJypEiEyFd7vhq+a7h7xK2Fmy4O+IclAPQNgrwAujAP/eTk9fz1BzaCsBE2wmbnnTs3YF6h94vNRthsdlcXm+0W/2CtRSH2L2Ds9eTg1Ytuh9w8j3h6HfHyPOrpkePhluvmkuPilOPkeNgx89yZmYpZsls+wl2H6QN9nyAvgC4+QXnFHK5qf/m2i93Vxe5EPtNrG9kIu4vd1dnVee1Bi4zBaWUr3O1U1tsVS286P3Fp5mipxO+lEsiMlk78ZWmmnPGNAf+wBIC+U5AXQBe7Pz15rbcvlNbP+0sz9w/1o2Smqx+drp47nbNxdLoaj5xpajnT1HOmq6EcnaZ2BGU6dwPD0WlqOdNUj5L5HQ/xwXVHfl93ZKrqkamqR6au43F06rojU7gb+Mdxj0zmMmXd4ckqh6esO/KnxrElJtcH/G9OByAvgF4+QXkBnwcgL4BeQF4ATYC8AHoBeQE08anLK/VUW3sHwiP1FN/7raaeahPwU0raO3r9ltGXUL6wD3v7EtgVAvICaOFTlxeKMGLqg7z6gABDgbwoAXkBNDEo5XWu4GXbG3b9sy77qFrscy4XvW583lX/rMshupbJKrWPqq1p62x7wz5z5yX2hWWN77EBqr0DeVj9ru0N+/RtioX3/DIa6591tb5mH7jYzsQnL8ofnb79Iu8u59dFHW4+desFk1XqmlBX+7STfOQ83/F2+7juffSRFsK7Rjeswqpr2jrbO5Dypg8WodVMVumZOy9bX7Nrn3by9kZ4eUn9++aXXfXPuqzDa6zCqtE3jv4z9VTbhfuv6p911bV3hu5vanze1fi8yzq8hrzbfgLyAmhi8Mkr8lDzk/r3O/wr00611bR1Yp9T0fwB+3h164foIy3GPhVF1e9CspsiDnJemHn2KUFecTktFqHVbW/Y5F9d+7QzLqfFOrwm+UQbEy8v8o9O336R/+A19uWVLR92+FcmHms9efMF+cjJ8vJJayC/a3Qj5WTb47p3bol1UYebHaJrIw42F1W/M/apiD7SUtb4nvLlxbXvjH0qzhe8TDnZ5hhbu+9ce0BW45P69+gOeT9F93O+4GXqqTbybvsJyAugicEnL+w2tlIjP05ollE+gUkyCAHCg5Qv5P2o9mnno5p32AdjjrQcufzsSf37oH2N/A6A3w4J8toVVHXmzsumF115d1/uCqoidAN7fLlNRE3Ti67i2ndPGt5j/xqEDfJu+8mukJoB/+8H+CwZfPLi5ZeMM0/RWoz3HPTxrLyn1a0fmKzSmrbOuJwWJqs0+kiLbWQNL3mlnWoTXl517XyTF/lH5iHVLa/YAVmNvJcb+1RUtXxofsmmPPK2N2zzkOq4nBZK+6ScbMu7+9LYp6K49l3qqTaH6Nqow807/CsfVL1NPdUWeai5qPrdtj2VFqHVicdayS8nW+n0rRdoDhUgL/Ju+4lZMMgLoIXBJy8m/55X/oNXaM8Lfdw+qrauvbO9A3lQ9Xbbnkom/54XugdKg/hlNDa96Gp5Rd3zIv/oUP6zx3W48HX0yvOC8g7KIz99+0XbG/a5gpeUv9o6vKb+WVfTi67LRa9TT7WZh1SXN31o70Bq2jptImrQvbW+Zje96MKKlfxHQzesw2vQoy2sfFvCrRzJTyPvtp+AvACaGBzy+ig4xtZGHW5mskp9Uhvq2jv5Pe3Ezf7eL4dAWeP7sANNA/72BwqQF0ATX5C8rMKqq1s/tHcgde2dsUdb+D3NNvJj/s/W9oZ98f6rAX/vAwjIC6CJL0hewICwMwjkBdACyAugF5AXQBMgL4BeQF4ATYC8AHoxBXkB9ADyAujFNBDkBdACyAugF9PA6gE/BuCzBOQF0MsOkBdADyAvgF5AXgBNgLwAetkRAPICaAHkBdDLdpAXQA8gL4BeQF4ATYC8AHrZ7g/yAmgB5AXQyzaQF0APIC+AXkBeAE2AvAB6AXkBNAHyAujFxK9qwI8B+CwBeQH0AvICaALkBdALyAugCZAXQC9b94C8AFoAeQH0AvICaALkBdALyAugCZAXQC/GviAvgBZAXgC9gLwAmgB5AfQC8gJoAuQF0IuRT+WAHwPwWQLyAugF5AXQBMgLoBdDkBdADyAvgF4MvUFeAC2AvAB6AXkBNAHyAujFAOQF0APIC6AXAy+QF0ALIC+AXkBeAE2AvAB60Qd5AfQA8gLoRd+rYsCPAfgsAXkB9KLnCfICaAHkBdALyAugCZAXQC8gL4AmQF4Aveh5gLwAWgB5AfSiC/IC6AHkBdALyAugCZAXQC+67iAvgBZAXgC9bHEvH/BjAD5LQF4AvYC8AJoAeQH0stkN5AXQAsgLoBeQF0ATIC+AXkBeAE2AvAB62QTyAugB5AXQyyZXkBdACyAvgF5AXgBNgLwAetEBeQH0APIC6AXkBdAEyAugFx2XsgE/BuCzBOQF0AvIC6AJkBdALxtBXgA9gLwAetnoDPICaAHkBdALyAugCZAXQC8bQF4APYC8AHoBeQE0AfIC6AXkBdAEyAuglw1OIC+AFkBeAL1og7wAegB5AfQC8gJoAuQF0AvIC6AJkBdAL9pOA38MwGcJyAugFy3HgT8G4LME5AXQC8gLoAmQF0AvIC+AJkBeAL2AvACaAHkB9ALyAmgC5AXQi9ZAHwDwuQLyAgBgUALyAgBgUALyAgBgUALyAgBgUIKT19fzYr+eF/3fedHfSkSJSkSKzY8Ul4wYKhk+XCpspHTYdwtCRy8MGSsTPF426CfZwJ8XBfy62H/yEr+pS/dMX+b753KfGSu8Z630mrPKQ2KVu9Qat4XyrosUnJeudVqh5LhKmSWvYq+kardOzVZd3ZqpYbVB03IT01xPa7fBhl1bN+7coWNqtnmH+ZZt1nomdvrGjgZGLkaGHsb63iZ6e7bpBm7fHLJjU4SpTrTZhrhd2km7tVItNDMsNfZarT9go3bYVjXHbt1xe+VTLKWzjornndZecla44iJ/3XX1TfdVdzxWFnjKFXqteOi9vNhnWYnv0rI9Syr8Flf5Larxl60LkGkIlGkKWtgStKA1eMHTEOlnIVLPQyVfhEq+Cpv/Omz+m7D5b8IlOsIl3oZLvI2Y904g7yPmvSc/jr6WSweGN+ESb8Lmvwmb/5rLK5TQ+S9DJV+GSr4IlXwRKvk8VPJ5iOTzEKlnIVLPQqTaQ6Tag6WeBku3BUu3BUu3Bku3Bkm3BC1oCVrQHLSgKXBBU+DCxsCFjYELGwIW1gfI1AfI1AXI1PrL1PrL1vjLVvvLVvstqvRbVOG3qGLP4vI9i8v2LC71XVzqu+SJ75IS3yWPfZY+9lla7LO02HvZI+9lD72XFXktf+C1vNBreaHnivueK+55rijwkLvrIXfHXe62+8pb7itvuq284bbqhtuq666rr7muvuq6+orLmnyXNZec11x0lr/gLH/eSeG8k0Keo0Ke49qzjmvPsBRPsRRPOiiecFA67qB0zF451145x075qJ3KEVuVw7brDtmuO2iz7oCN6n5r1WxrtX3W6nut1LOs1mdars+w1Eiz0Ei10Ewx10w210wyZybuZibs1orfpRW3SzvGTDvaTDtq54bInRsidm4IN90QZroxdIdO8I5NQds3BW7fHLBts/+2zX4mW/aYbPE10fXequu1Vc/TWM/DWN/dSN/NyMDF0MDZ0MDJwNDRwJClb+Sgb2Svb2yrZ2yjt9Vad6uVronlFhOLLSa7t2zbvXmb2ebtOzdtN920Y4fOju06pts2mpps3Gm8YafRBjNDbTMD7V362rv0tHbpau3ezNy9iWmuo2m+UdNig4aFtoaF1npLzfWWGuut1qtbqatbq6lZq6rZrFO1UVG1VV5nq7jObu06OwUVO3kV+zXK9quVHVYpOaxUYskpsVYospYrOi5TdFyq6LRkrdPitU6LFJxlFZxlFFwWyrsskHeVXuMqtcZVcrXb/NVuEqvd561yn7vKfc5Kj9krPf5d6TlLznOmnOc/K7xmrPD6e4XXX8t9/lru8+dynz+W+U5f5jttme/vS/dMXbpnytI9k5fsmbRkz6Ql/r8t9v91sf8viwN+XhTw86KAiYsCJ8gG/iQb+KNs0HiZoPEyQeNkgscuDB6zMHjMwuAfFoT8sCBk9IKQ76VDv5MO/U46dJR06EjpsJHSYSOkw4ZLhQ+XCh8mFT5UKnyoZMQQyQhxyQhxyQix+ZFi8yNF50eKzo8UkYgUkYj6ViLqW4koManoIdKxKOLSseLSsWLScSKScWIL4nHymj87m4wEFfOomNvNPh5zqJhNxb9E9v47e+8sKmZS8Q8VM2bvnTE7i8DfVPxFxZ/dZPL4A+VfHNOpmEZBxu9UTKViChWT/82Y/G86gUlU/EbFrzjSUH6h4mcqJlKQOoGKn7DM6uZHKsbPSh0/K4XAOCrGUjGmm2QeP1AxmorvKUj6jopRVIykYsSspBGzEgkMp2IYgZmJw2YmDsWRgDKECnEqxCiIF6VChIpvqfiGQxyW/1LxNRX/hyMW5T9UfEUFgwqQF8gL5AXyAnmBvEBeIC+QF8gL5AXyAnmBvEBeIC+QF8gL5AXyAnmBvEBeIC+QF8gL5AXyAnmBvEBeIC+QF8gL5AXyAnmBvEBeIC+QF8hr4OWlJH+s7OLtlyeyXhxNfX4w4fn+uOf7Y5/tjXqWGd6eHtKa6Fd0/OLaVQcl/s0CeYG8QF4gr09IXhFhD1r9rZ6lBbcGWDe7mTQ56Dba6DRYaNabqtTpLy9XnXVm6RQf/8v/zEgGeYG8/vfyUtY7icpLSe+kT2SBkt7JfsrLO7LgE5SXe8Rd3oaQ8nKLuPO/l9cS3dxPSF4xUUXNbiZPE/1a/S2bPU2f7Y16efpAe5J//Q7lmk2yFWqzTyyY4Bl46fc/YubO3mdocD4qqgiLgcH5/stLUfnYs2dvu7rYvA2QF8gLlZdvZIFvZMGYWcn5Nxt8IgvQ7z/MSvaJLPCJLBg9K1lR76Si3klUW+jGWr2Ta/VOekcWoBuovNbqneDJa63eCfT7qFlJXpEFXpEFCnonUHMp6J3wiiyQ1zuB4hVZQJDXGr3j6Pc1esc9I++iG6i20I1hsxJX6x33iLy7Wu/4ar3jHhF3h81MXKV73CPi7ird4zx5eUTcXal7HLUVykrd4+4Rdy/ebOA5C31cfGaCnO5xOd3jqLbkdI+7RdyV0z3mFnHHLeLOCt1jojPj0Y0VuseW6x5zjbgjMjMe3UC30Q2ettAffTMzfpnuMZeIO8t0c5fp5qIbS3VzXSLuLNXNXaqbi5prqW7uEt1c54g7S3Rzl+jmnr9Zv4T7yCchrwYLZsse81Z/6w8NNa8uHX8a5/PqQu67ise1W5aUq8w4KfurR8DFKdOjsPJCEOQjyiso5P7ZvNqZmA265YUgCMjr05eXst5JZb2TqLx4zuJ9RzfybzbwMpdPZIEi11zfz0r2jixAN77HBC70QXTDK7IAdRZ2YyTXaPJ6J0ZyH+HJiycsz8i7w2clekbeRTfQbVReHpF3scnLI+LuxZsNQ2cmekTcxSYv1E28wIVu85IXduPCzQZe5nKLuIsmrws360Ux+Qt12XLdYzxbEbSF9de3M+NdIu64RNxBAxd2478z49AfofJyibhz/mb91zPjnCPuYL9/Ksmrfptik5NBx4Nbz9LCavXknh+Ir1b952mM+6sLRyuU/jgt+wtPXryyEUEQXs0YFVWE2grdMDA4b2Bw3sfnjr7B+cioop1m+ZFRRUzmaYK8/PzvhkcUammfnjV7781bTTdvNekanONtYOXl7nk7IuqBs+vNf2bv1dQ+HRZR6Ot/F9VWeNQDjf9v5+5joq7jOIDPLZqrlFzS/MPWUqOpgMK1NXVl8wHx+aGJBIzRQFyt1mzLNf/ITOJB1EKO+90vy5ZrzZOxSsXj7gBBzDVPjuMeMicmB8edYoAPePJw7tsfH+7Ll7vzhKx14Pu379hH5e/XPg/vma5XStbkVN3bGQaVbNuSro9VaFSy7YPt9UrJ+vHOczEKTWZOTWZODS8yc2oYY6WyNTOnelNKZbHKsq/YvGLdiTkJR5Vq68aUyhLJArzCAa8idVOR2vyr0R2IF7312Trqvzhee31sPTpe1HMF4pWvbnzWR1VovPLUjXnS4BPxokbsjNE9Qrx8YA3Di9iinitXMtUZXbmSieZEP7zoLc86xRXbI5lGjpcfWzQ8hkvn1Z697NqOdG9nh2t7cvvWRMaYMznWuSXWe8PVsm6W4fXpofFijBFeVMiyvaenX6t1bM2pZYxdutRdU+Ps6uoV8dLpW5ubb5aXX/F4Brak6ELgpdO3Xr9+V5JtTmfP5hSdxzNQVt58uflmpd4Rp9Awxmz2TkNV2927AzZ7p76q7fbtvliFhjH2x6XusvLmvj7v+9vrS2VbqWyLUWio4HgV7jd13PAoZatW72hpvT0n4Shj7GrLLaXaCrzCAy8zLbyK1GZii2++guJFfnG2aHLktYgXPRoSC4Yrxh/Hq0BtFndeHC961IVxxQbNUjfS8BgaLxoVxcfHRv5PSVlaP7z42Bgarz2Sqc7o4vNjULxoWvQraHLktR9eJBfh5SPs/8OrLW2h+8O3vJ0d7o+S27clMsZcqXHu9HnejvbWNS9ULYj6YpR4UQuWoChjjCUMFUN4eb33166viFccO1nRUqqyqmWbJNvmK45JvoLj1d9/f93GU1QrVdYTFS1xCs2q9Se93vuEF42NjLFYoWCM0Zz40y9/KiWrH158bDyosjDhI7wwNoYPXqO9NtL+a1TXRr+dV9CFvYgXzYzhf20Ud17j9tp4SLY7NsW1b1vpuXDm5jHJ9W7inePfXsuYd+eHQk+1xpkUVf3qpNF2Xv8iXl7vI+FVoXUUKy0h8NLqHeLOC3iNabwQlXi8ohKHZPvVlTPbMt5w70jtb232GE/f+vFA73lD/2XzjbRXnEuero6LCI1XV1dvVVWb3d45crz8xsYQeD10bHwQXhVax/GKq3193g3JlbkFDd3dvWXlzXd6+gmve/cGKrQt+UUNvX1erd6hlK0udw/wCje8+LY+EC/KTDwUL35tDJRL3HkF4kXbej+8aGCk/kvcdoXAi66NofHim69nhDtjUpaW4yWOjXRwJLzo1BgaLz4t/gO86OYY1nhdWTzNsSmuNX2hM2vJX8Wf3Dpa3FX03vXNM66tiGxbFGGYPSEQL1m2c7zSUg2ybE9PrxIX9oSXWrYnDBUPXNhn55ymPVeWrxAX9nkFDZJs+3T3+aALe8JLJdtihYIxVrjPpJSsm1N11IIV7m8s+tJM2/q5Ck1KhqFUtqa9Y9iQrD1QYi6RLDt3/UYLe+AVPnjRtouiXgQW33mdNbo3CAkJnpzYO7SkPzI1/shZo7tQbZ4q7OnFtJe45/LLSdQb3TwwsSa7Ml9tXp1dyfGiItJ3fCTFqFiVreVrLxEv2nNNEmITYk6C5KI9F//JC8KLpyVypcanfBfGRGH5lesLSdDNUdx/8YTEcl+cYlnWKTEqQXgtHZ6WqDW6eFQiHPGSSm0Ni6eb3pzelBTdlBTdlDTLuuLFi8um/b54ysUFEy3zJxyPj9xdVOuHV5iHVPnYiJzXOMCLmi9+ZOQhieeFJX2UkPzi10bx7OiXUOV4iav6eqNbPDhOif++3ujmO698tTkoXvzUWG90Rwps8Wuj2Hn5YhPf5Q3PSfglVDlqvPMKODgOxSPEwAQt6cW2i6gSoxJUPDn/MB0Z/c6OtUZXhHB2jPCt6sMRr7WrT1w4WW1W5jap8ptUBRZVvlWVZy/NtZV8bjv4meWrXed+1s1ZpIye/fUYwksl24DXuMSLOq//CC+qRbz4z0C8+NjIa/oj4TV0cPThxc+OeVLjaPGqM7p52xW08+KPh1TFtqvO6Bo5XiJb9DN8O6/XEjTRMd889/KByTMLJwV7k2cURL1UODfm8BjCCwn78YEXyUWbr73C45CJ8a6zRjfNj5SQ4DsvHqmngvCivykQ0hJUiHjxhH2B2kxyBXZeQfEaDEk8DC8xJyGmvfzyE0mDkXq/kL1JnBY5YYF4TRTiEXt8v0BjY2BaIhCvpb5gxBPDW7DwwAv/qwTwCle8RnhtFHdeuDY+RtdG4AW8xjpeiEoAL+AFvIAX8AJewAt4AS/gBbyAF/ACXsALeAEv4AW8gBfwAl7AC3gBL+AFvIAX8AJewAt4AS/gBbyAF/ACXsALeAEv4AW8gBfwAl7AC3gBL+AFvIAX8AJewAt4AS/gBbyAF/ACXsALeAEv4AW8gBfwAl7AC3gBL+AFvIAX8AJewAt4AS/gBbyAF/ACXsALeAEv4AW8gBfwAl7AC3gBL+AFvIAX8AJewAt4PTJe+PDhwze2PuCFDx++Mfn9DaxicSbhbc/E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wind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609600"/>
            <a:ext cx="66294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1600200"/>
            <a:ext cx="4319860" cy="1194843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Windows</a:t>
            </a:r>
            <a:br>
              <a:rPr lang="en-US" sz="5400" b="1" dirty="0" smtClean="0"/>
            </a:br>
            <a:r>
              <a:rPr lang="en-US" sz="5400" b="1" dirty="0" smtClean="0"/>
              <a:t> </a:t>
            </a:r>
            <a:br>
              <a:rPr lang="en-US" sz="5400" b="1" dirty="0" smtClean="0"/>
            </a:br>
            <a:r>
              <a:rPr lang="en-US" sz="5400" b="1" dirty="0" smtClean="0"/>
              <a:t>Booting</a:t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> Process</a:t>
            </a:r>
            <a:endParaRPr lang="en-US" sz="54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5257800" y="1066800"/>
            <a:ext cx="6934200" cy="518159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BIOS</a:t>
            </a:r>
          </a:p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POST</a:t>
            </a:r>
          </a:p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Boot Loader  Process</a:t>
            </a:r>
          </a:p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Detect and configure hardware </a:t>
            </a:r>
            <a:r>
              <a:rPr lang="en-US" sz="4000" b="1" dirty="0" smtClean="0"/>
              <a:t>phase</a:t>
            </a:r>
          </a:p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Kernel loading </a:t>
            </a:r>
            <a:r>
              <a:rPr lang="en-US" sz="4000" b="1" dirty="0" smtClean="0"/>
              <a:t>phase</a:t>
            </a:r>
          </a:p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Logon phase</a:t>
            </a:r>
            <a:endParaRPr lang="en-US" sz="4000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03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4319860" cy="119484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BIOS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5867400" y="609600"/>
            <a:ext cx="5562600" cy="54102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BIOS stands for Basic </a:t>
            </a:r>
            <a:r>
              <a:rPr lang="en-US" sz="2400" dirty="0" smtClean="0"/>
              <a:t>Input/output </a:t>
            </a:r>
            <a:r>
              <a:rPr lang="en-US" sz="2400" dirty="0" smtClean="0"/>
              <a:t>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Performs some system integrity checks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Searches, loads, and executes the boot loader program.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It looks for boot loader in floppy, cd-rom, or hard drive. You can press a key (typically F12 of F2, but it depends on your system) during the BIOS startup to change the boot sequence.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Once the boot loader program is detected and loaded into the memory, BIOS gives the control to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So, in simple terms BIOS loads and executes the MBR boot loader.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4319860" cy="1194843"/>
          </a:xfrm>
        </p:spPr>
        <p:txBody>
          <a:bodyPr>
            <a:normAutofit/>
          </a:bodyPr>
          <a:lstStyle/>
          <a:p>
            <a:r>
              <a:rPr lang="en-US" sz="6600" dirty="0" smtClean="0"/>
              <a:t>POST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5943600" y="533400"/>
            <a:ext cx="5296852" cy="5715000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POST </a:t>
            </a:r>
            <a:r>
              <a:rPr lang="en-US" sz="2800" dirty="0" smtClean="0"/>
              <a:t>stands for Power On Self Test </a:t>
            </a:r>
            <a:r>
              <a:rPr lang="en-US" sz="2800" dirty="0" smtClean="0"/>
              <a:t>phase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The pre-boot sequence begins when the power is turned </a:t>
            </a:r>
            <a:r>
              <a:rPr lang="en-US" sz="2800" dirty="0" smtClean="0"/>
              <a:t>on.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The computer runs Power-On Self Test(POST) routines to determine the amount of physical memory and the other hardware components </a:t>
            </a:r>
            <a:r>
              <a:rPr lang="en-US" sz="2800" dirty="0" smtClean="0"/>
              <a:t>present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The computer’s BIOS locates the boot device, and then loads and runs the Master Boot Record(MBR)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4319860" cy="119484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MBR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5562600" y="762000"/>
            <a:ext cx="6019800" cy="50292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MBR stands for Master Boot Record</a:t>
            </a:r>
            <a:r>
              <a:rPr lang="en-US" sz="28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An </a:t>
            </a:r>
            <a:r>
              <a:rPr lang="en-US" sz="2800" dirty="0" smtClean="0"/>
              <a:t>MBR is generally 512 Bytes in size and consists of bootstrap code and </a:t>
            </a:r>
            <a:r>
              <a:rPr lang="en-US" sz="2800" dirty="0" smtClean="0"/>
              <a:t>partition </a:t>
            </a:r>
            <a:r>
              <a:rPr lang="en-US" sz="2800" dirty="0" smtClean="0"/>
              <a:t>table that is 64 bytes</a:t>
            </a:r>
            <a:r>
              <a:rPr lang="en-US" sz="28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smtClean="0"/>
              <a:t>Every partition entry is 16 bytes in size making the no of partitions in MBR based hard disk limited to only 4.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MBR loads the </a:t>
            </a:r>
            <a:r>
              <a:rPr lang="en-US" sz="2800" dirty="0" smtClean="0"/>
              <a:t>operating system loader file, Ntldr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Boot loader phase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5791200" y="685800"/>
            <a:ext cx="5449252" cy="5410200"/>
          </a:xfrm>
        </p:spPr>
        <p:txBody>
          <a:bodyPr/>
          <a:lstStyle/>
          <a:p>
            <a:endParaRPr lang="en-US" dirty="0" smtClean="0"/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During the Initial Boot Loader phase</a:t>
            </a:r>
            <a:r>
              <a:rPr lang="en-US" sz="2400" dirty="0" smtClean="0"/>
              <a:t>, the </a:t>
            </a:r>
            <a:r>
              <a:rPr lang="en-US" sz="2400" dirty="0" smtClean="0"/>
              <a:t>operating system loader file, Ntldr, switches the microprocessor from the real </a:t>
            </a:r>
            <a:r>
              <a:rPr lang="en-US" sz="2400" dirty="0" smtClean="0"/>
              <a:t>mode.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640k </a:t>
            </a:r>
            <a:r>
              <a:rPr lang="en-US" sz="2400" dirty="0" smtClean="0"/>
              <a:t>of RAM is reserved for MS-DOS and rest is designated as extended memory, to 32-bit flat memory </a:t>
            </a:r>
            <a:r>
              <a:rPr lang="en-US" sz="2400" dirty="0" smtClean="0"/>
              <a:t>mode.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Windows </a:t>
            </a:r>
            <a:r>
              <a:rPr lang="en-US" sz="2400" dirty="0" smtClean="0"/>
              <a:t>uses </a:t>
            </a:r>
            <a:r>
              <a:rPr lang="en-US" sz="2400" dirty="0" smtClean="0"/>
              <a:t>all of the available </a:t>
            </a:r>
            <a:r>
              <a:rPr lang="en-US" sz="2400" dirty="0" smtClean="0"/>
              <a:t>memory. Ntldr </a:t>
            </a:r>
            <a:r>
              <a:rPr lang="en-US" sz="2400" dirty="0" smtClean="0"/>
              <a:t>starts the build-in mini-file system drivers, so that it can find partitions formatted to FAT or to NTFS and begin the startup process on them.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38"/>
          </p:nvPr>
        </p:nvSpPr>
        <p:spPr>
          <a:xfrm>
            <a:off x="5257800" y="609600"/>
            <a:ext cx="6477000" cy="51816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During </a:t>
            </a:r>
            <a:r>
              <a:rPr lang="en-US" sz="2400" dirty="0" smtClean="0"/>
              <a:t>the Operating System Selection Phase, if there are multiple operating systems installed on the </a:t>
            </a:r>
            <a:r>
              <a:rPr lang="en-US" sz="2400" dirty="0" smtClean="0"/>
              <a:t>computer.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 smtClean="0"/>
              <a:t>Boot.ini file is configured to present a list of operating systems, the Please select operating System To Start menu appears so that the user can select a system</a:t>
            </a:r>
            <a:r>
              <a:rPr lang="en-US" sz="24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If </a:t>
            </a:r>
            <a:r>
              <a:rPr lang="en-US" sz="2400" dirty="0" smtClean="0"/>
              <a:t>Windows XP is chosen, Ntldr runs Ntdetect.com. If a non-windows operating system is chosen, Ntldr runs </a:t>
            </a:r>
            <a:r>
              <a:rPr lang="en-US" sz="2400" dirty="0" smtClean="0"/>
              <a:t>Boot sect. </a:t>
            </a:r>
            <a:r>
              <a:rPr lang="en-US" sz="2400" dirty="0" smtClean="0"/>
              <a:t>dos and relinquishes control of the system. If the user makes no selection, the default operating system loads.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38200"/>
            <a:ext cx="3783012" cy="158402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Boot Loader Phase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53250" name="AutoShape 2" descr="data:image/png;base64,iVBORw0KGgoAAAANSUhEUgAAAZQAAAEFCAIAAABLnYYRAAAgAElEQVR4nOy951tUybY/3rtz7qYjHaCBJicVFASVJChIjgKSMyi5yQiIIFFQAUGUYAIVBQYTCpKTccYzc+65957nuS/vv/H9vVi/rmcLjnfOccYZZvbnRT/duyvXqk+tWrWqNun/ESBAgMAuBOn3LgABAgQI/Dv4/8kL+xmQSCQqlUoiQIAAgd8YZD1oNBqQD5lMhr/gJ4lEcnR0/Mc//vGLyAvDMCAvJpNpZWVlb29vZWVla2trSeCbwMrKCj6tra3h08bGBp5YWFjY2tra2NhYWVlB15ibm1tYWJibm0MwCwsLFBHCW1tb29raQprm5uaWlpY2NjbW1tYWFhboC/wFidjZ2VlYWFhYWNjb28MXfFyUMjy0tLSE6La2tigpKKqVlRWKYmdnZ21tDXHNzc21Wq2NjQ2UFhUJiopvAa1Wa2VlBYWEAqDC2NjYaLValD48QUUisCsArCKTyYC8qFQqhmHw/d8nLwqFAtE0Gk1vb++zZ88eP378HYFvhenp6YmJiampKfg5MzMzOTk5PT399OnTx48fz8zMTE1NPdFjcnLyu+++e/z48ePHj6enp2dmZlCAmZkZ+AueQ9zJycmZmRn0ZHp6empq6vnz51NTU9PT03Nzc5DC8+fPIfEnT548fvwYPqE8j/WALFDKeDmZnJx8/Pjx5OTkxMTE5OTk06dPJycnp6amHj16BDlCsaFeUM6HDx9OT09D9SFByOW7776b0mN6ehqVfGJiAsJD4b9xHxH4SszMzMzOzs7MzMTExLBYLMRWNBrtq8iLTCZDNJVKNTU19cMPP7x+/Xpzc/MNgW+CjY2NjY2Nzc3Nra0t+Lm+vv7x48cPOGxsbLx582Zra+uHH3548+bNu3fvNjY2tra2Pnz48Pbt262trc3NzXfv3n348AHS2dra2tjY+P777zc3N9++fbu6uvr69evXr1+vra3Bk9evX79///7Nmzdra2tv37598+YNpPD27du3b99CGd68eQNh4Of6+jrIxvv377///vu3b9+ura2hKmxtbb179+79+/ebm5uQ1OvXr1dXV9+8efP27dv19fXXr1/Dw/X1dSjD1tYWfIeKw8+NjY137969e/cOagEFgO/v3r1bXV3d0uP36CsC/yZev3794cOHv/3tbykpKXQ6HXEO8M9XLRshvlQqffDgwfr6+uLi4tLS0gKB3x6vXr2am5tbW1tbWlpaXFxcXFycn59fXFxcXV2dn59fXl5eWVlZXl5eW1tbWFi4d+8eRHn16tXa2tra2trc3Nzc3Nz6+vrKysr4+Pj8/PzS0tLm5ubKysqrV68gzZcvX0Kai4uLr1692tjYWFpampubm52dnZ+f39zchALAjLW5ubmwsADJLi8vLy8vv3r1amFhAUry6tWrly9fvnnzZmVlZXV1dW5u7uXLl/AvJAIstry8vLm5CeVcXV3d2NiYn5+HcgJ7Qi0WFhZWV1eXl5cXFhagbCsrKysrK/Pz81DBlZWVly9fQsmB1169egXN8vv1GIF/E8vLy+/evYuLi4OlIqz5KBTKV5EXspzJZLKJiYnNzU0ksgS+ARYXFzc2NhYWFlZWVoBuHj9+3NnZubS0tLW1NTU11dXVtbCwcP/+/Y6OjqdPn66uri4tLS0vL798+XJ5eXlra+vFixczMzPR0dF379599+7dy5cvnz59+vHjx/n5+YWFhY2NjQ8fPszOzm5tba2trb18+XJ2dnZxcXF5eRmR2szMTGVlZVVVVV1d3atXr7a2toA9V1dXgTUWFhbm5uaAGaemprq7u6enp4FHYKpbXV19+PBhVVXVzMzMixcvqqqqHj58uLq6+t133718+RJ4FkhnZWVlfX0dKBXICLTCZ8+ezc3NbWxsAI0CbYHGB9FnZmZWVlYWFhag+r9nnxH41wH9HhcXR6FQkPH+a8kL2bwMDQ3HxsZWV1cXFxcXFhYWCXwTIP1obW0NlJ1Hjx6lpqbevn378uXLV69eTU9Pb29vT09PT0pKevny5cjISFZWVnJy8smTJ2/cuPHo0aOkpKTQ0NADBw6Mj4/fvHkzJSUlPj7+/PnzDQ0Ng4ODAwMDo6Oj9fX17e3tCQkJ8fHxbW1tkDWI1NraWmdn56FDh+Lj4z08PMCIVlZWFhsbm5ub++LFi7GxsfT09JiYmNbW1kePHiUnJxsaGgYFBRUVFT179gz4682bN93d3RYWFo2NjT09PSYmJq2trZcuXUpOTk5KSrpy5UpXV1dOTk5CQkJcXNzU1NTExERWVlZERERJScnLly8vXLgQERERHh7e1NT09OnTc+fOxcbGZmRkzM/P9/b25uXlpaWlZWdnT05Orq2tLS4uPn/+nBDR3YWlpaWVlZX4+HhEXvhl379v86LRaCQSycjIaGxsbGNjY3FxEUTkd+bqvwzQ0gw+NzY26urqdDrdgQMHoqOj6+vr5+fn+/v7PTw8Xrx40dbW5u7uPjIyEhcXV15eXlBQkJ2dPTo66uvre+3ateDg4I6OjqmpqYCAgMTExOzsbD8/v9TU1Pz8/Pb2dl9fX51ONzQ0BGu0hYUFUJr6+voOHjwYGxubl5e3uLhYVlaWmJg4OzubnZ2dk5MTExPT2dn56NEjf3///v7+wcFBLy+v4eHhJ0+eLC8vLy0tgSrU29vr4+OTmZmZmpp67NixS5cuDQ0NXb16NSEhITc3t7S0NCIi4tatW4GBgZ2dnTMzM52dnefOnTt69OiNGzfCw8NHRkaAIjs6OpycnCIjI+3s7AYGBs6fP+/t7X39+vWhoaHZ2VngeliT/s7dRuAXAzrr9evXcXFxeMesryUvKpUKXKhUKsfHxzc2NmDZuETgmwCmioWFhefPn4PlaHFxMSsr68CBA1lZWRqNprW19c2bN9999523t/fMzExTU1NsbOw//vGPnJyc0tLS1NTUkpKSiYkJHx+fS5cuBQYGXr9+/fHjx9HR0Tqdbt++fWfOnPH3909KSpqdne3r6yssLPT397937x7MUrBIvHTpkoeHR3d3d2pq6tmzZwsLC8+cObO8vFxSUhIXFxceHt7b2/v8+XNIfHJy0tfXt7+/H4xZS0tLq6ura2trfX19ISEh586dO3/+fEREREVFRVpa2vnz56OioiIiIvLz8wsKCn744YfIyMgLFy5UVlbm5eUVFRW5urq2t7d7e3s/fPiwsrIyKyvr3Llzhw8fLioqqqysfPToUV1dXVxc3Js3b8CahnL8vfuNwL8G2H45efLkr7xshDgymWx8fHxlZWVxcXFubu73UzD/WlhYWIChCBMGmL07OztDQ0MvXrx44sQJ2EUZHx9PSkp68uRJX19fZmbm6upqWVlZS0tLb29vTExMUlJSQEAAGMji4uLCwsJqamqePHkSFxc3NDR0+vRpnU735MkTnU538uTJnJycZ8+ebW5ugh19c3NzaGjI29s7Ly8vPj5+dHT04cOHaWlpsbGxaWlpExMTvb29UVFRUVFRxcXFi4uLT58+jY6OjoqK0ul0z549W1hYWF5efv369fXr13Nzc1++fLmyslJYWFhdXR0aGhofHx8VFXXixInExMSamprV1dXs7Gzg0MDAwOTk5GPHjlVVVWVlZSUkJHh4eMTFxT1//ry0tDQ7O7u8vPzRo0ednZ1FRUWwYwDT+OLiIjLkE9gtgE2hqKgoZKf/FZaNiLyQq8Qb/eY0gW+Azc1NcJUAl4XV1VXwCVhcXHz37t3Kygr8++7du8XFxa2trdXV1VevXr1//x62/P7rv/7rxYsXoLVtbm7+8MMP4Bj15s2bH374YWlpaX19/f3790tLSx8+fAB3G3Bx2OaR8OzZs0ePHs3Pz3///ff/8R//AVb/Fy9e/OMf//j48ePs7Oz09PTa2hr4cMzNzT19+nRqamprawscIKAWc3NzHz58ePfu3fr6+tu3b8G1Z3Z2dm5u7sWLF1tbW69fv15cXAQz2ePHj+fn54GSBgYGEhMTfXx8Ghsbf/rpp42NDfBQAz+SFy9efPjwYWtrCxwswPkDOYUQ2BV4//79hw8fYNmI6d1TqVTqV5EXiqZQKNrb28fHx28T+Ia4efPmqB63b98eGRm5devWrVu3Hj58eOvWrfv374+MjEDIe/fuDQ0N3bx588GDB/Dzzp074+Pjjx49evjw4d27d+/cuXPnzp379+9PT0/fvXt3ZGRkfHz8zp07Y2Nj9+7du3v37q1bt6anp8fHx2/dunXnzp2bN28ODQ3du3dvbGxsamoK4g4PDw8PD9+7d296enpsbGxsbOz27dv379+/f/8+bAjAw/v3709MTIyOjo6MjNy5c2d4eBii3717d3h4GL7cu3dvcnLy0aNH4+Pjk5OTIFpjY2MPHjyAFCCRe/fu9fT0FBcX19bWDg0NjY2NTU5OQvTbt2/fvXv3wYMHt27dGh0dvXv37ujo6J07d0ZHR2/duvW79RmBfx137ty5fft2cHAwl8tFatfXal4kEgk2HMlkskgk4vP5PB7PwMCAS+CbgKcHh8Ph8/kCgYDP53M4HA6HA98hDJ/PF4vF8ITNZgsEAhaLBZ0F4PP5crkcEkGpCYVCkUjEYrGYTCaXyxWLxQYGBhwOh81ms9lsyE4qlUJe0OmQmoGBAZPJhC+QF5PJhCgikYjL5TKZTKlUikrO5XIFAgF8CoVCiAu1gIcsFovD4fB4PC6XC/kKBAIUQCwWi8ViPp9vaGiIisHlckUikUAgEIvFbDabx+MJhUKhUAgZEdhd4PF4MpkMPFTB2gWW+68lL7RtSSLwZwGyBvwSIAHahm0igX5+zUn+XyJmsP1N4E8J5JsFUve1HvYE/nwg6SekXZf4N0ifwB8HBHkRIEBgV4IgLwIECOxKEORFgACBXQmCvAgQILAr8duS1x/TevrHLBUBPP5offRHKw8B7OsPZmMYBg778B1dFQZf6HQ6/Auusej5Z7/jy4H2REn6u6tJuKOYGIZRqVQ4WYnpL/dBgfF7qxjOnwPCk8lkOp2OnuMLv+201GfTRNXEZ4FSwD+hUChwZRA+cRQXRdmWGkRElUKOBcjDBY0i1KT4fJHbHYqFnJJJn7oaoNRQO+CT3ZY+PsH/cxijVqLogW4fxzcpvtj47oDsoI8+K2M7iw3PUWvjs/tsG+IliqoHPs1tnpCY/t5OfJtsa3zIC8WCfPEp4NsQL2nb8t1WAPxAgNLiK4uaArUzynTbX6hlUDpf7sRdgV/heBB8QZccYjgyArGg0Wh0Oh3EEdoXL4sYhjEYDBQeyRyTydxGiPhSQiLQhZALhpMq1DdQKiQxEAuVBHU5jUbbdmwKstiWJioJvuKkHfSKkkLyhGqNZBHionzxco+GE41Gg0/UDlAkfAOilFGzoPLjU8NwNMRgMNA4J+lv1MU3C/IA3FZaNLq+IA8QF6WzjYvxfjr4HHcGhjIj9sETAWSBTxafHSI4fMp44dwmpfh+Qb2J6W9MQUzBYDDwAr+Nc/FFhaTwLINKBc2OOgVPqXh5o3w6c+MbDc27qKikTydCdDkyXuABqCT4uWFX46vICwD9xGQy4Sd+DoHews9aFL3ug5/r8GMSP/8gUcAPGBB6GNWUT09pQjEQH8GTneoPnmg+K/SoXqh4KMA25gJ+QZXCiwhqVjwoOP0Lw2k3SD/CcKOLyWTiGRN1EmIrNCRQUVEu0B07p1xMTw14/kL5knfMzPixgQ/8WaDWQ6OUrNe2Pksr0Fb4/sI+1fiQ5g7VwaeDgqGI+NYm4fRl6BR0/TkeSNjwYoBYA57gJw/8jPVZfmexWEioUPXxyw4STrFCjIlfCuDjblP38CQOwo/ndDSX41sAPw2gmiLh/7l+3C34KvKCfoKZHNqCwWDgpyY86+O/U6lUNJUhBRjDqS2oNKhwO/llG6+RdqhCGE4+oAD4OmOfjkYYJ/ihheZ8/NSHEifj6BiShYqAFokXdDJuuUT5VEVFV9Fuk2n0k4JbJ6JqbiNiCk7tQiWEYoD2CvWi0+kQDGqKpgp4iBzT8WdfUe7b1IQvyNO2BsTHRSlg+vkM0898iKO3dS4SIexTXXjbkhl1B6oCygvJD4vFguqgyQYvXdt6AVEqyn2b2EDzglyhSQvPjxiGwTyK5gn0F37exfc46gg0ryC5RW0O0xKie3xrMBgMCk4x3AYybl4k7Vga71J8FXlhuCbGT1kMBsPY2BjGA5vNRsOGhFOSUa74nsN3CfapPO3sD3x/4ysDgxb+2jbfblPXSTj53gZIcOdDlUrF4/FQ+qTPHaZB5dnGXKheUAYgffTXtpLgs9g2/jGcIomG8WcB9QW6RFoM+mtbyXdW5Ofwc8JAoVCQBYCCMzbhs8D0cwk+NRh4+B5HhQGDw8+VBEKS9esgGOro+bZcIDXSp2agndJFpVLZbDZ8B00KqTxIRcLXGjUdi8VydHR0c3MzMjKC8KgA/6cMo0LuLAx82caAn42ID8DhcBwcHNzc3MRi8bZxjuHUvV2NryUv1DEcDsfDwyM3NzclJWXv3r0dHR1qtVoul6P+U6vVPB4PyYRGo0EZK5VKjUbDYDBAtoyNjZH0kHDTLJfL1Wg0ZmZmoN/R6XQ4UYzpaQI4FHIUiUQKhQLSZ7PZKpWKy+Ui1jA2NobRy2QyGQyGoaGhTCbDMIzD4RgZGcnlchKJxGazDxw44OfnZ25uDseAzc3Nw8PDxWIxnU5nMpksFsvQ0BAKyefzVSqVUCiEcYif3ikUilqttrS0hBPOEIDJZAoEAiqVKpFI1Gq1RCJhMBhmZmaRkZE2NjbGxsaQrEqlgupwuVw44czj8fCECOV0dnYODQ21tbWVSqXwxNDQEOgPmo7D4WD6dY1UKtVqtVQq1cDAwM3N7ejRo2ZmZkKhkEajabVaY2NjaF4Gg8FgMGQyGZPJlEgk7u7unp6e1tbWfD7/y8IEnYssazQaTSqVwnhGCjgUksPhwNFukp5nZTIZDDYSiaRQKAQCATQgh8MxNjZWKBQQVyqVKpVKHo+HH4QMBsPf3//MmTMlJSVFRUVJSUkQ69SpUzwej8VinTx58vTp04mJiXK5HMgLrfqVSqWHh8eRI0fMzMwgU4FAoFKp0GhHCiOJRIIuUygUUB1DQ0MQGB6Pl56efvv27XPnzoGog2yjoSUUCuVyOY/Ho9PpTk5OgYGBNjY2Uql021CEYms0GjT1Ih1QLBa7ubkdP37c1NTUwMAAAqtUKsRxSqUSZFIkElVWVn733XepqamQjoGBgVAoJOHU1X+XNP4o+CryQmoqk8kMCgrq7+/Pz8+PiYnx9PR8+PBhQ0NDV1dXWFgYn89PTExsa2urqakxNzdXq9UVFRVtbW2pqakikejEiRO9vb2VlZXGxsYikSgkJKSurq6yslKj0eCVIzqd7urqWlxcfOHChaioKHt7+/r6+tra2o6OjkOHDqFVIYQ8ePBgfX19c3NzQECAmZnZlStXLl++3NDQYGpqKhKJMjMza2tr8/PzxWLx0aNH6+vrOzo6cnNzRSJRQEDA2bNnOzo6XFxcXF1d7969+9NPP7W3tx84cMDGxub8+fPXr183MDBQKpXV1dXl5eWXLl3y8vIyMDCorq7u7OwcGBjYs2cPDAmq/nW8aWlp3d3dRUVFYrHY2tq6oKCAx+MdPHjQy8vrwIEDXV1dVVVVjo6OXC63oaHh73//+927d4uLi2UyWVRU1NmzZ4uKiuzs7Do7Oy9fvtzW1nbp0iU3Nzdof+gwOzu7a9eu/fTTT93d3REREcbGxhUVFe3t7dnZ2RKJBGgIbEZ8Pr+0tLSxsTE5OZnNZh89enR2dvb169dNTU1OTk779u3T6XStra3x8fFisbioqOjs2bMNDQ0uLi4+Pj4zMzNv375tb28/cuTIzsUsKoxcLi8pKWlpacnPz5dIJB4eHrW1tc3NzadPn0asBwQXEhLS29vb1dWVn58vl8uPHDly9uzZlpYWnU4nFAqPHTtWWVnZ1dVla2vL5/Obmppqa2vDw8PZbLaTk9Ply5dra2vt7e3xShmTyTx8+HBGRsbm5ubZs2fDwsJYLFZhYeH333/v5uYmEomePXvW3Nz86NEjZ2dnqAKQEYPBiI2NhdcOXbhwYe/evW5ubo2Nja2trYGBgRAGVdnW1rarq6u6utrLy4vJZB44cKC6urq5udnX1xfmpIiIiMuXL/P5fIVCkZGRUVdXl5yczOfzPTw8BgcHW1paAgMDNRpNe3v7P//5z76+vtTUVDabjVqGRqM5OzsXFhY2NzdnZ2fDbIQWvIcPH56amvrpp5/a2toOHTq0f//+6urq7u7u4OBggUBw/Pjxzs7O8+fPu7q6AsmWlpaWlpbCRFJcXFxZWQn8Be3261LJt8dXkReKbGBg0NPTEx0djSR4fHw8MDAwMzPz4sWL/v7+ly9f9vLySkhIaGpqqq6uLioq8vb2vnjxYlRUVHZ29tTUVEpKipGR0f79+1dXV6empjY3N+Pj4/HrDgaDYWRkFBMTU1tb29fX5+/vPzExERIS0tXVVVhYyOFwkD4iFAqvXLkSHBzs4+Nz48aN/Pz87777LiQk5NKlS+np6YmJia9evZqenv7w4YOpqWleXt7Q0JC/v7+trS2bzXZxcYmJibl+/Xp5ebmJiUl+fv7t27fd3d1lMplQKIQxDO9nnp2dDQoKqqysPHv2LLxgIjAwcGpqCsQdrY65XG5bW9v4+Hh8fDyXy1UoFPfu3YuKiqqvrz9w4IC7u/t3331XXl5uZWVFoVDc3d2np6dDQkJsbW1DQkLW19cfPHjw4cOHnJycycnJW7dutbe39/b2JiQkwOoMwzAqlSoUCoOCgqamplxdXc3NzWtqaoqKio4dO3bx4sWEhAQWi4VscyKR6Pr164ODg2FhYTQazdjY+OzZs3AJPZ/Pt7OzCw4Obmho6OnpMTU1vX//flZW1pEjR0DLqKioGBgYcHV1lcvl+H5BFkCgpNzc3JaWFh8fn+rq6oyMjNzc3IGBgaNHjzo4OIAmCCHZbHZVVVVfX19wcPCDBw/c3NxSU1Pv3Llz9OhRV1dXe3v7+fl5uLCwsLBQLpffu3evs7PTx8eHTqf7+vo+fvy4tLTU3t4eLETIggMUdvXqVa1WSyKRbGxsurq6gASNjY0fP37c2tp65coVW1tbEs57BsMwS0vLrq6utrY2Z2dnjUYzODjo7+/v7e19//59c3NzkHaI4u7u/vDhw/r6ekdHR4lE8uDBg8nJyWfPnl27dk0sFpPJ5Ojo6IsXL0okkvz8/OXl5ampqfX1dWtr6+Hh4fz8fHd3d61Wy+fzgYa8vLzMzc3RFi2GYTQazdDQMCIioqqqamJiAnQ6KCSDwYC5YXh4+NChQ2q1uq+vLyEhwdvbe2BgIC8vb3h42NPTMzg4eGRkhMvl0un0s2fP5ubmgulz3759Bw4cAHkARv4tieVb4KvIC1lbeTxeaWlpZWWltbW1QCCwtbW9f/8+l8v19vbu6ury9/fv7e01MjI6fvx4T09Pe3t7bGyssbFxW1tbSkqKiYnJoUOHGhoaysvL4T7ixMTEmJgYa2trGBUgoFwut6CgIC4urri4eHh4OCYm5uLFiyKRqKKiory8HJaZUBmZTHbjxg17e3u1Wj0wMFBSUtLb22ttbV1RUZGSkpKZmXnnzp2YmJjIyEi1Wl1YWFhRUQE1NzU1ra2tPXHiRH9/f3t7O5BCe3u7UqmElJlM5s2bN62srBwcHIaHhwUCQVRUVG1tbVZWVlVVlbm5+dDQ0IkTJ9AWBKhgGo0mMDDwypUreXl5IpHI399/bW2tpqaGwWAIhUIXF5fMzMyhoSE+n0+j0e7evWtjYwMroNnZ2YSEhMjIyKCgoO7u7pqamqSkJJ1Ol5mZCUstZFreu3fvwMCAoaGhQCBobW1NSkpSKpXnzp3Lzs4GQzUEYzAYDg4OkZGRw8PDISEhdDo9JSWloaFBIpEIBIKCgoKEhITCwsKxsTErK6uRkRFLS0toGQqFkpqa2tTUJJfLoUdsbW3RqEMbBSwWq6KiorKy0tTUtLi4uKioKDc3t7q6GtEcGocsFkun09XX11tbW/f09AB5nTt3DkJaW1svLi5mZGT4+/v7+vpyuVwnJ6fw8PB79+6BEcfV1TU7O3tgYMDExIT8qS+bRCIZHR11cHBgMBi1tbVLS0uDg4Obm5sJCQm3b98ODQ09ffr06dOngRRgUoRSFRcXFxcXs9lsU1PTsbExtVptbGw8MTFhZWWFRJ1CofB4PHd391OnTl2/ft3e3v727ds6nS4sLAwUPSaTmZyc3NnZKZPJGhsbr1+/npCQEBsbq1arJyYmIiMjYQcZwzAjI6PBwUGNRoPfyyaTyVwuNy8vLy4uDiZ1U1NTDGfMpVAo4eHhXV1dIpFIKpUODQ15enoqlcqrV6/qdLrh4WGRSGRlZXXjxg1DQ0MWi3X+/PmSkhIgLxMTEyMjI7QhgOa/3Yt/n7zAzoUGqlKpbGhoGB4e7ujo8Pf3r6mpMTAw8PHxKSoq0mg0JSUlHR0d58+f379/v6WlZWtra29vb2FhoZmZ2YEDB5qbm7u6uoKCggwMDHJyclpbW8+dO2dvb0/CeTNKpdKLFy+2trZ2dnbeunVLp9MVFhYaGxtnZGRERUXBTAKdxGAwIiIi2tvbu7u7Y2JiDh8+/Pbt22vXrnV2dhoZGUkkkrq6uosXL5aVlSkUioiIiNTUVC6XSyKRtFrt6OhoX1/f0NDQ0NCQtbW1g4PDyMhIT0/PiRMnGAyGWCyGtadWq62pqTE1NQ0ICEhKSrK2tr527drVq1c/fvzo7e2N6VevwF/e3t5NTU29vb1eXl7QUDMzM56entDW5eXlly9fzs3NZTAYHA6noaFhYGCgpqbGxMQkKyurpaWlqqrK09OzvLw8Ly8vPDw8OTk5JCQEkTWIvlarvXr1and398mTJ21tbZuamvr7+6uqqsC2hYYHi8VKS0u7eDHr4uYAACAASURBVPFiS0vLvn37aDRaYGDgrVu32traYPl88eLFixcvjo+PR0REwBqfrHdB8vHxGRoa6ujoOHLkiEQi6erqam1tlclkMP6R7mBqalpfX9/Z2dnc3GxhYREREZGSksJms5FejGgObrXv7e0tLy+XyWRhYWGpqalAykwmMyEhoaurq66uzsnJSSKRFBUVdXV11dfXKxQKrVZbX19/6dKlrKwsaAcQSKBFiURSVlZma2srkUhaWloOHz5sYmKSm5tbUFAwOjra2tra1dV1/PhxZHpHvBAaGjo+Pt7R0eHo6BgSEnLx4sXOzs64uDiBQIAfJGZmZlVVVWAHEAgEoaGh9fX1jY2NgYGBbDabwWB4e3uXlZXxeDxTU9MLFy60tbXl5eXx+fzAwMA7d+50d3f7+fnRaDS1Wn316tXe3t7Tp08jl0YMw6RS6fnz5zs7O7u6ukZHRwMDA7lcLoZzo3F2dr59+3Z7e7unp6efn19LS0tXV1dRUZFCoUhNTQULyYkTJ6hUKp/PT01Nhdcdcjic8vLy6upqiUSCYRibzUZuFrsXX6t5IfsxjUbjcDgajUYul4M1mslk0ul0sFwymUxTU1M+nw95sNlsrVYLksrn801NTSUSCQwAWM5otVq0f4QWJiwWSy6Xc7lcoVAoFovBAC8Wi9HKCMJDRJFIpFKpwA7S39/v6OiIbKg8Hk+hUCAlAoYWSLBQKFSr1WDCFwqFYNVWq9VqtRqWGCgRAwMDGo0mEong3tGioqLu7u6RkRFnZ2dUWiAONpttYmIC45zH4+Xn59fW1oKZg8lkqlQqMzMzst73jcPhqNVqsPLS6XQjIyOlUkmj0eAKUBaLxeVy+Xw+knW0MyCTyVQqlUKhgEaA7RGYYJCCBqyhVCqBrMEUIpFItFotg8FgsVhqtZrL5YKFnsPhACtR9I51YKjmcDgsFuvUqVNRUVFod4KE20em0+mwdwGdu22vEAJzudyMjIzy8nK1Wg0RIVm0xwpmftg9IJPJ8B2KTaFQYFMF008SKGsoqkqlgj7Fb9GIxWKpVKpSqWBnBvvU5w4aRyQSWVpaQhfL5XKwNyGVB2IxmUylUimTyZAtTKFQKJVKqt5rGloSLfSMjY0NDAygpwwMDIyMjKBfQBg0Gg1IPvLihkSUSqVUKhUKhQYGBmCqp9PpKEexWGxiYgKWfrlcLpPJkCZuZGSkUqkw/U4al8tFIxxuoMX0Dr3IW2X34qvIC+0kIhdk0qf+U/h0t4kvCowCYJ96YMKOHknvrEj6HNBkjry0dnpCSKXSvXv34nfHUXQM5yVE0nsz4stM+dTDEAVD+/FkvS/u0aNHExIS9uzZg7axSHonAPgOA4DL5UZHR1tYWFD0wFefgnMo29luqFIknFsDGXcrLjQasnBRcJ5EVNzbChDwlcV3BAnnYoJ3gkeOCGQymclkwiYA3ikJ7xCAd53FtxVZ71Xn6OhoamqKrztyL9hWVHxrUD71OwGHwW0poFhUvS8+aYccwryCnFqAhfH5ou94TzSK3l0O1RdVExmSyHrXClgEYHozPEoZ2HZb4yDJ/KyIYnoyQoXEcG76nx1oqNcw3LEE1Jh4K9vuxVeRFxrtSBRIeodA/GxPwhEWEgKSfqThGxF6EfaSMZwXNZIV/D3WiETgCZIY5DABdQPhRh1J0XtOIo8kCIlcCrctKEg42sIwDGZIfEg8AaFRhCZe1Bp4QceLONggUBZUnI8oXuKpOJd3DCd8qDqUT8+CgNKEjNl4LyFM70tM/nQpR8Ud0EFeDhBlm+v2tkGCH36oYVH7ILbC+8GS9JwCTYQfZtDFyPkeNTUiC6QyUHCnkbBPJww8C+DlBHkI478jb3UUDDUsKhj2qWM9LPTwEkLBOesgaQG9HokEBXegDbUS5VN/UTabDXVEJUeSTMGd6IBYUFPUAqim8BOvXkEDkkifePB+gRd2Bb6KvDDcsQMq7iAL3pcPDX40KtBP/JDA8xHiKTwxUT71d6d86oCOhAwIEQkTzKgUvc4P8oqXMwgPQwtNodgOSkKjaJsihh9FFL2/NeQFgfFNgcY29ql6tS0vsl6rR8KHHw/4AUbCaSL46HjKg5pu4z6K/tDltpEDFSHjDqaQ9RM15VO9BiWICkDRa6OgMqNKYTh7DflTHQGv+6B2gJDoaBTqcSQz20SWgjvmScKponiuQeKHn2JRGSg4hZeC0xDxsodPAfUvhjvDiKc8Ek4RQ/KMGhnlTtMfKcV3GeVTPRFFIeP0VjxQdVDhMZwSh5+JkZMdauTPjOddha8iLzS6UHzwI0XzPA13gI6EmxDwIw1RFfXTMx9UKhVeAEPST6fkT9VpJFv456RPl6WUT/28KbhTMtsGAOlTQGer1WoUHjUQGWcB2XYcirRjZkNzI3qIzxo/FKlUKtoCI+kVRj6fL5PJEJ+S9OqDkZERishisSwsLJycnIRCIZSKRCKBMySG40QSicTj8ZAdh/Lp+gtJ9jb1EE0hyDcd2zE48ZUi41YliFAAdDodGaq2FQyRnVKpBHLHdoxefKMhCSThhGpbmiA/aDMReTbtLDO0Nhr2eIUXw6mfJNwqlYSbA9BPMm55i4QEfSHpVSc0eyF2BvMosjCikOi8MDIFcjgcPP+KxWLYQNymCvzcUEfT7Z8DX0Ve5E/1Z4lEcubMmfj4eJFI5ODgwGaz1Wq1o6MjjUbj8/lSqVQikVD0rlhgL0f9RKFQOBwOnU5Xq9VHjhzRaDQymSw1NdXd3d3Y2Bgs/VQqlc/ng2PxNomBgaFQKHg8Hqg/NBoNXopFpVLBMV2hUMDGDbyzC6y5YFeGoQXmTCRqWq22oKAAXu2F9hbA951Op4PPOqQGhVepVEqlEinnGIYxmUwajaZSqQ4dOgQuuJjeWwe/XQjjSqFQ5OfnQzAQa6VSuW/fPmdnZwhsYGCgUChYLJZCoThz5oyJiYlEIqHRaCwWKywsrLOzMykpCQ5jGRkZubu7KxQK8JKXSqXwBjB3d/e0tDS1Wg0lMTAwsLKycnZ2NjIy4nA4FAoFxhXaKoEKQk3B6xJOQYA5HLKGsQcdivYoML2yRiKRuFyuUqkUCARarTY3N1ehUIhEIqgyg8FQKBSw88VisSwtLY8cOQL2cqAeuVyOrFFSqRTZQKF4aI6EMKDxmZmZeXh4gME7NzfXwcHByMgIneuG979B4eHlbMgizmKxMD0fCQQCNHECccOhBYjLYrFEIhHa4JZKpTKZjM/ng3wqFAqVSoU/SQpiYGVlFR0dHRwcHBAQoNVqjx8/DhsUnp6eAQEBoaGhJ0+eDAsL8/T0tLW1jY6OPnHixPHjx01MTMLDw2NjY8H5AzEdiL25uXlpaWlAQMCf4KzPv4GvJS+SXjtls9lRUVFJSUkgE3V1dQqFwsPDA3xqkpOTCwoK/Pz8qFSqVCqNiorKz8+Ht0iipKhUqkwmKy0tvX//fmFhoY+PT3Z2tk6ny8rKSkpK4vP51tbWKSkphYWFe/fuBdFBfSaTyUJDQ8+cOQMb84cOHUpMTMzKyvL39+fxeNHR0SkpKdnZ2Xv37pVKpdHR0fn5+aGhoU5OTn5+fsbGxgcPHrSysvLy8gILBUxuFhYWOp3OwcEhJSVlz549xsbGycnJxcXFrq6uEokkKipKo9GAL7iBgUFSUlJBQQFIJNAlNKhIJEpJSZmcnKyuro6IiBCLxWFhYSUlJdHR0Wq1Gq/Gy2SyhoaGtLS0/Pz8Q4cOcbnckydP1tTUgGemSqXKzc3NzMzMyckBr5RTp07pdLrjx4+DYSUwMDAlJYXJZMrl8tTU1Pr6evAhOnjwYH5+/pkzZ0JDQ+3t7Zubm9PT0zMzM83MzPbv39/b2zswMJCfn29nZ4fvTbFYfPLkSQ6HY2pq6u3trVKpwsLC8vPzo6Ki5HJ5RESERCKBh4aGhrGxsdHR0UVFRS4uLjBQ0cLNxsamtLS0pKTEy8vLysrq/PnzCQkJBQUFcKIgKioKfJrABen06dNlZWUww3l5eVVUVJw5cwa83oKCgnQ6XXx8vFQqxa8lAWjCsLCwaGhomJiYyM3NPXTo0JkzZ3Jzc/Py8uLj4w0MDPbu3ZuZmZmfn29tbW1jY5Oenh4TE1NQUKBWq5EWCaSZnJyck5OTl5cHrsvx8fEJCQnFxcXm5ubQMgUFBQEBASwWa//+/fX19UlJSVKplM1mx8XF1dTUhISEAAUjPY7NZiclJbW2tsbGxvr5+R05cmR6ejowMFCtVldVVfn6+kZHRw8MDERERLi5uZ06daq9vT0uLs7Pz8/V1bW5uTk0NLSxsRF8vkgkElLKqFSqra2tTqczMTHBN8hfBP8+eZH1e3wQUywW19fXg0OAUqksKyvjcDguLi55eXlqtfr06dM5OTkuLi50Oj05Obm7u7ujo6O9vR2OHyI7Ap1O9/DwqK+vt7e3l0qlqamp8fHxLi4udXV1Dg4OZWVl586d6+zszMnJEYvF0IswxYFaERgYeOnSJUNDw+jo6IqKCicnJysrKz6fX1VVFRISsm/fPpVKFRQUlJGRsWfPnri4uLy8vKysrPDw8MbGxoCAAC8vL+RYAB6kjY2NPT09wcHBPB5Pp9O1t7dfuHChpqZGrVbHxcXFx8eHhoZ6e3uLxeKqqqrk5OT9+/eDsoM2FhgMho2NTVtbG6gAHh4excXFtra2MTExiYmJIpGIpF+LGRoanjt3ztXVNSoqqqCggM/nq9Xq7OzsjIwMiUSSkJAQFhZ24MCB9vZ2S0vL6upqb2/v8PBwOGxEpVKPHj0K5EWlUu3s7Gpraw8dOiQUCnU63cGDB0NDQ0tLS11dXaurqw8dOlRQUBAVFSWVSjMzM7OysszMzNCeOqz4RCJRdXV1YGBgbGzswYMHw8LCkpKSHBwc0tPTT548WVJSYmBgYGJiUl1drVKpzp07FxUVtXfvXlA8MQwDVZHP51dWVqakpGi1Wrlcbm9vX1tb6+npmZWVFRcX5+3tnZubu3fv3ri4uISEBLFY7ODg0NnZqVKpVCpVS0vLiRMnzMzMjIyMPD09R0ZGqqurBwYGnJycsE+Xh3jLAJfL9ff3P3v2rLW1tUqlKi4ujo2NBfkxNzc/d+7cuXPnenp6YmJifHx8ampqjhw5UlZWdvToUbRzSqFQIHcXFxeYYuVyeVtbm5+fn42NjaGhIUjvuXPnLl26JJVKw8LCGhoaQkJC4H23eXl5xcXFXl5e+F0a0A3j4+MbGxthS9rR0bGysrK2tjYhISEvL4/BYLDZ7IKCAqFQSKFQwsPDL168mJiY6ODgYGlpCfNNZWWlVCrF2zdAyWWxWPHx8TExMXiXt78Ivoq80LYIiUSSSqWlpaXgky2TyVpaWmxsbHx9fSsqKrhcLkzgFRUV+/fvT01NLSkpCQ4O9vf3R4ZhZAiwsLCoqqqCNcjp06cPHz7M5XLLyspsbGzq6+sTExOPHTvm7u4OCg4sFrhc7v79+xMTE48ePdrZ2WlpaRkZGRkZGQnmCS6XW11dDbvyDAYjJiYmLi5OqVTGxsbGx8cXFBQUFRXFxsa2tLTY2dlhOOuJRqO5fPlyU1NTXFycqalpZWVlYWFhQECAh4cHnFW6cOFCfX09OJrZ2NgEBgZWVVVZWVmR9EYWtG4qKyszMzNjs9l+fn75+flKpdLf3z81NRUOIYNfgomJSU1NDYfDOXLkSGlpKeiAwcHBSUlJEolEp9P5+vqam5uXlZXZ29tXVlbyeLz9+/cXFBTAyj00NDQ3Nxc5eRYUFLi5uQkEgtraWgsLC2dn5zNnzhw+fDgnJ0ckEiUlJQUHB3M4nJCQkOzsbOBQDHc/Laya+/r6ioqK+Hx+bGzsyZMnlUplZGRkWlqaTqeztrb29PSsrq5WKpWVlZVQa5J+9xBaXigU1tTUwOFWDofj6OhYWloqFAr9/f0TEhJCQkJSU1MlEklMTExycjKLxWIwGKWlpRqNxsjIqLW1df/+/fAO7ePHj7e3twcFBfn7+8OpeCMjIxMTEzrutlW0THNycqqpqQGTX2lpqaOjI5PJ1Ol09vb20JXHjh1zdHQE1xaFQpGenh4QEIDfRxIKhXV1dVqt1tfXNz09XS6X19bWQhOxWKyMjIyGhoZjx475+flxuVwDA4ODBw/m5uYmJCTweDwjIyM/P7/a2lpnZ2c+n492OXg8Hiwa9u3bp9VqXVxcTp8+7ePjc+XKlc7OTrAk1NfXi0QiCoVy8uTJoqIiR0dHlUplZ2fX0dFRU1NTV1dna2tLpVIlEgnYZDD9DTmJiYkRERHI/PrXwVctG0k43xM46JuTkwNG7uDg4Lq6upqaGrB5+fv7l5SU5OTkqFQqtVqdmJiYk5MTGBiIjMpIg1OpVGVlZaWlpf7+/mFhYfv375dIJCkpKSKRyMXFJTExMS8vD8iLrD8XwmKx/Pz8zp49m5GRodPpwsPDAwMDPTw80PyflpYGXq8UCkWtVsMSLykpycjI6PDhwxEREZaWlnBwGtMb0cCWkZGRAU78ERER1tbWp06dysnJ8fX1hUyLiooiIiJg9gsMDITjR+gkLQDsLGlpaRUVFRERESqVKjIysqysLDk5GdzfMdxdBenp6WKxGO4b4HA4bDb7yJEjwDJ79+4tKCg4ffp0d3e3vb19dHQ0rIPi4+PB2u3l5RUcHAwGQSaTeerUKSsrKxaLFRQUVFhYWFtbW15evnfv3ujoaLlcfvz4cTc3N7g1paqqCtZxaK8KWXMaGxu9vLzA+nbq1Kn8/PzU1FSFQgHL56ysrPT0dJlMdvLkSfDFR1Z/qt7r0tHRsa6uTqfTubi4WFpaxsfHwxHRo0ePwnqzqKgoMzMTphaBQABLSDqdHhERUV9fn5WVZWlpaWBgEBsbm52dHRMTA/d2JCUlFRcXGxoaIlGk6PeyNRpNZWWlTqfz9vaGKzrEYnF0dLRCodi7d29ycnJ6erq9vb2zs3NAQIBIJIqKinJ2dsZv8kgkku7ubp1OV1JSYmpqyuFw0tLSQOshk8larTYxMTE3Nxdc6q2trXNycgoKClxdXeH0dX5+fnZ2tpmZGfL5gIIdPXq0pqYmIyMjPDzcy8srKiqKzWYnJydXV1ezWCyJRAKnvshkMhgWcnJyYNkRFRUlEAj8/PwyMjLEYrGtrW1tbS1szrBYLDc3t8rKShMTk9+KIf7A+FqbF5qyMAxjs9kJCQmJiYlsNhtoQqlUQtIikcjc3BxRlUgkMjMzk0qlMNXDpIG0MKFQCJ7HXC4XlDu4kIBMJqtUKo1GA8ZRtH8PE75EIpHL5cgYj65IpFKpcAMXRX99Co/HQ+7abDYbllrAhniXSyqVCsIEEyyItYWFBXjee3h46HQ6eE4mkw0NDY2NjdHZY7QNCozJ4/HgeDNscajVavxtAST91hWPx4MlJ5xzpFKpXC4X5lgwPwMR8Hg8gUAA+1ZgaKdQKFBI5P8BjvI0Gs3R0bG4uLi1tTUqKorFYsF2FTjrYxhGo9FkMpmxsTEcgkG2JGC9nJwc2MQgkUiwToT9DQ6Ho1QqDQwMIDWhUAjKI95dAG3jyOVyY2NjoVAIWyIwz0Frw90vYBcHAYAeh5JARNirYbPZxsbGyJEdjh/D5IQ8wpDyCMckRCIRpAZPoDDGxsbGxsYsFotOp8MazcDAAN1TCCnI5fLS0lJra2u0pwTdgZbV4CgPO6ewvQ7WEkhNo9GgYydopEAVNBoN3OnE5/O5XC7oTSKRCNoKdQGPx7OwsDA1NYXzDCBjGIYplUo6nQ47NtDpDg4OZ86cOXjw4J9sG/EX4qvIaxtAktBpGwQMZ6TAbyejf/HtTvpl+CWxtv2FfbqZ/XPht9Xos+FZLJa5ublWq0VOgD+XyLam+HKO+Oy2FZ7L5e7Zs8fZ2RnWL3gvhJ3VxFtGpFKpk5OTo6MjrCi35b7tCdor5HK5lpaWMpnsCxcBfrkuP9cv+ArujP5zf237iar/S3L8cpl35s5ms2Ebd2eALxdsZ+L/alP8nyG3PYSNMiQ5fzX8muSF7ejpPx/IuMtaad/qdBhJ73CEd1b6JVFgkNP0x3r+z4woOJ912JhH8kHG+St9fY2+Er+RmEGyFJyP66+exa+LnyPKvwh+ZfL6c4P66eswvqXQoA015ET6Bd5E7qw03F3pXwiPrw4F53P/BU3hz4qdms7vXSICPwuCvP4F/Nwa8LfOF08oyKv7C+Hx/5Jxpz5/LjyerbAdR7Wwzy29/5T4bOcS/PWHBUFe/wJIn7M+fAPnQLSEQcasL/PXtuUe+vJz4fGGdnxgOKiAp2wU7E8JfG+izWKCvP6wIMjrXwP+HC9px1G73xRoT430f5m9aLgb/VEU6s9fPocMeXhyxD63v4H92TUv5OWHTgsS5PWHxe9MXrtuJJBxZ/exb2UDgnUfPq8va1KY/ujfL9SYqLh7eLblso25sD/1YMZz/bapggAef5Bh+03JCw1CfPZfLtxngX3OPPGF8AQIEPh6oHG3zbfu9wL5m5EXGXd9DTyB/PDbYTsb67PYyVzEDEmAwG8KMu5KSzLOBfcL4/QbFOmbal6Iv8k4tZwAAQK7CxT9iy//KuRF1u9qkfWWIw6HY2dnZ2VlZfmvwMbGxsrKysLCwtzc3Nzc3MLCwsrKysbG5l9KhAABAv8SzM3Nra2tbW1t7e3t7ezs8EcDfxd8a/Ii4RZ3FArFx8fn8ePHL1++fPY5PP0ZPH/+HP598uTJkydPnj59+uzZs+fPn/9ceAIECHw9YIi9ePHi1atX165d02g02F9n2Uj+9D0CJBLJ29t7c3PzzZs363qsra1tbW3Bk9XV1bW1NXgIgO8rKytra2tv3779/vvvP3z48Pbt27W1NQhMgACB3wjr6+tLS0srKysfP358+PAhunbh98I3JS8SztMSnAC9vb2XlpbW1taWl5eBrba2th4/fjw+Pr60tLS5ubmxsbGysrK1tbW8vLy8vLywsABfVlZWZmZmxsfHp6enZ2dnl5eXoVkJECDwlVj6HJaXl9fW1lZXVxcWFl6/fj0xMQF3afxa5PBv4FuTF1n/NlYgL61W29PT8/Hjx62trcHBwf7+/hcvXvT29vb09Kyurq6vry8uLj5//nxubm5paWl1dXV+fh7Ia3Z2trq6+tSpUyEhIQkJCQsECBD4VbG4AwsLC+vr669fv15bWxsfH0fXOv1a/PCv4puSF7oxDp3ah7uT7t+/f+3atdLS0rq6uvr6+pCQkIqKinfv3tXV1Z06dSotLS0mJubx48crKytzc3Pz8/NLS0sLCwuPHj0aGxtLSEgoKipaW1ubn5//bIsTIEDgX8I2hQsWOsvLy4ODg7m5udevX//hhx8ePHggl8v/QruN2KcuWmQy2cHBISsrKy0tzcfHJzw8/NatW9PT0wUFBXFxce/fv4+Li8vIyBgcHHR3d799+/by8vLq6ipqzR9//HFwcLC8vHxpaWlubm5jYwMWjwQIEPgavNIDr4gtLS3Nzs62tbWlp6dXV1dfuXIFLmv8q2heGO62FhKJRKVS9+zZ4+PjExcX5+/v7+TkNDs7+/e//72uri4mJmZ5efnUqVM1NTVra2vHjx8fHR0FblpcXISmnJiYiI2NvX///tu3b5eWlgi1iwCBXx14Upufn+/p6YE3gXV3d8M13F84M/tb41svG+HtnhT9u6p8fHxKSkry8vJ0Ol1KSsry8vLr16/Pnz9fXFy8vLx85syZpqamFy9eZGZmjoyMAHmB/rWwsNDa2lpYWLi+vg5c9vLly29uFiBA4E+IneS1vLy8uLg4MDCQkpLS09Pz/fffP3z4UKFQfLNbCT6L38FgT8G93TcgIODNmzc//fTT3/72t9evX//4449///vf379/v7Gx8fHjx/fv37979+7777/f2Nj48ccf4cnHjx9/+OGHv/3tbysrK/Dzxx9//J4AAQK/Nn74FG/fvv348eM///nP//7v/37x4oVKpfoL7TaiVzPAT8hseHj47t27fX19o6Oj165du379+vDw8I0bNwYHB69fv37jxo3+/v6RkZHr169fu3ZtcHBwcHBwYGAAvt+4cePKlSv9/f3Xrl3r7+8fIECAwFejX49tz2EMwnCrqalRKBTY73rLyLe2eeEvloBVpFwul8lkMplMpVIpFAr4iR7Cu9SlUil82QapVIpCEiBA4DeFRCIRiUQymUylUhkYGMCbev8qBnv0Dk4S6fM3RgGvEQe2CRDYLfirGOwx3BXs6EgnumYP3ZkDbz8kEVfcECDwBwMatv/nvVXfpjDfjrzANxW/Q6FQKOC92TQa7dChQ5aWlp6entHR0UFBQUqlEvtT39tJgMDuAtK2MP0d//hbhb89vvWyEf9mQDKZrFAoTp48mZqaGhQUFBkZaWtrW1lZGRwcXFxcXFFRAe9J/bVyJ0CAwNcADdttr5X6vcrzrV0l0MEg0DlJJBKLxbp8+fLAwACDwWAwGI2NjampqSkpKSkpKWARJECAwB8BJP0befHa1l+FvDDcrThAYVwu18HBITs7u7y83NfXVyAQNDU1nTx50t7ensVi/Yr5EiBA4NfCH8Qk/a3v80JqFzwxMTEJDAw0NDS0srJKS0tzdHSMj49ns9l/kNYhQIDAHxbfWvPC9O5ddDodwzAqlSoWiyFjgUAgEAhYLBadTv99dzEIECDwx8fvcw00cviCh3DgkaQ/sM1gMAi1iwABAl/GtzbYozUj+o7ODCFGg88/8WvlCRAg8PX4HV59hmiLTqcDT4HnF7rbHp4TK0cCBAh8Ad962Yh/7ywFB7iSEblQ/O7OuwQIEPiD43d4AQf+Vgl8OX6tXAgQIPBXwO+w20iAAAECXw+CvAgQILArQZAXAQIEdiUI8iJAgMCuBEFeBAgQ2JUgyIsAAQK7EgR5ESBAYFeCIC8CBAjsShDkRYAAgV0JgrwIECCwK0GQFwECBHYlCPIiQIDArgRBXgQIENiVIMiLeEki7QAAIABJREFUAAECuxIEeREgQGBXgiAvAgQI7EoQ5EWAAIFdCYK8CBAgsCtBkBcBAgR2JQjyIkCAwK4EQV4ECBDYlSDIiwABArsSBHkRIEBgV4IgLwIECOxKEORFgACBXQmCvAgQILArQZAXAQIEdiUI8iJAgMCuBEFeBAgQ2JUgyIsAAQK7EgR5ESBAYFeCIC8CBAjsShDkRYAAgV0JgrwIECCwK0GQFwECBHYlCPIiQIDArgRBXgQIENiVIMiLAAECuxIEeREgQGBXgiAvAgQI7EoQ5EWAAIFdCYK8CBAgsCtBkBcBAgR2JQjyIkCAwK4EQV4ECBDYlSDIiwABArsSvyF5kclkMpn8c3+hTwCUAH3B/7UzMP4nioh/+Nl8oao7E8eXc2e+P1eez5bt5/LF/8QX+Jfg59rwy2X4QqwvNM4XKrsz1peffLb3v1z3nV2ML8+2BH9hs/wS/PKm2xb4y/1O4LfGV5EXlUqlUqlkMplCoZD0QOnS6XQajYbtIBoSicRgMKhUKp1Op1AoEABSQF8gZQhPo9GoVCqDwUBFJJFIdDqdhANKhEajUSgUOp2+s57wF4TZVkhUThqNBulgGAafUAyoAkRnMpmo5FQ9KBQKfJI/BYZhUHL4hBRQRdAX1A3oX4iOyoaeoFZCcRkMBuSOYRhqc9SeqHFIPwP4F3UltC20FYZhTCYTntPpdDKZzGAwUETIF18SaAHUeqhVUcqo/fECg+IymUxoQEgQhWEymVBlSAdVENXus2KN+gIfEtJEYVCykCOkjyQN5YIAhUddgKQUCerOnsXX/efGEYF/D19FXhiGob5HvQgdjE+XogdiAWzHoMX0Ug6ig+m5A9NLFYpiaWnJYDAgooODw7Fjx/bu3YtnJRaLBT+35UXSkyaeKZA0I+pBgdFItrGxEYlEkA5NDxQMTxPwBTUFCadOUqlUxJ4Yhmm1WolEgnKEf7cNZrzqR9oBMplsY2PD4/FIOCpns9n47kR9jE/B1tb2yJEje/fuZTKZ+ARhkoDqIGrG9AMeX18HBwcWiwVR4F8ul2tmZoYqSPqUhaFPaTQaypFCoahUKpVKhX6iv1COFArF1tYW6BKVn0aj4ect4DJ8lSEivpchFpIZFHFnk6Lo20JC4fHSgum5j0QiKRQKjUYD/Y4Kg5cHSHDnhErgK/FV5AVigWGYQCBIT0+vqalpaWkpKSkJCgpiMBhKpVKpVJJwcyNJP7ZFIpGFhYVarSaTyVwuV6FQGBoakvREoFarhUIhGtVarVYsFmMYxufzbW1tY2NjuVwulUr19PR89uxZf39/QUGBRCIhkUh0Op3NZotEIqQ4QPEYDIaZmZmxsTEMJAaDYWRkxOPx8E0AEi8SiaysrIyNjaEtRCKRg4NDT0+Pl5eXUCiEhwKBgEajsdlsCwsLU1NTKCSDwZBIJAYGBlBNLper1WrRTxMTEyghmUzmcDiOjo4tLS0nTpyg0+lIcUN112g0UBeRSARNRCKRDA0NIyIigoKCrK2tWSyWQCBwdHSMioqSSCQoC4FAQCKRWCwWk8k0NTUVi8WQIyhNGIbR6XQPD4+nT5+OjIykpqYymUw+n6/VamHIgSal0Wjkcvm2CUmpVPr7+wcHB1tbW5uYmFy+fNnOzk6pVAJHqNVqd3f3kJAQICCou7m5OZ77KBQK0BBwlkAgyM7OPnPmjLm5uYGBAYSRyWQmJiaQo6Gh4f79+0+cOAF0jGGYRqNRq9WQBZ/PR6KFn9gwvc6FNCZDQ0NIk06n0+l0Lpdrbm4OLQMEiqgK/pLL5cAyCoXCzMzMwMCA9KnqamxsrNPpSkpKzpw5Y2Vl5eXl1dDQ0NPT4+rqiuGmQDwDgpgRmtevjq8iL+gkOp0uEAh8fX11Ot2LFy/i4uIcHR0DAwObm5u7u7vDw8PxOhSJRNqzZ8/Q0FBTU5Onp6dIJLp8+XJ/f//AwICHh4dQKIyLi2tvb29ubtZqtaampj09PV1dXSUlJUZGRu7u7t3d3f39/RwOx8TEpK+v73/+53/6+vqio6M9PT1zcnJ4PF5iYuLhw4eR4kChUFgsVnR09NmzZzs6Ory8vKKiohobG9va2np6etRqNaZfPAKvBQUFXbhwob+/38vLSy6XNzc3DwwMzM/Pu7m5nTp16vjx4xwOJy0tTavV+vn51dXV9fX1eXp6+vr61tfXNzU1XblyRalU7tu3r7e398qVKxkZGXw+39fXt7Gxsbu7+8CBA0KhsKGh4dq1a5ubm6GhoZhe3wS2DQoKam9vb29vDwoK8vDwGBgY6Onpqaur02g0UVFRm5ub79+/b2pq2rNnj4eHR0dHR0dHB5vNptPp6enp3d3djY2N+/btS0xMbGhoaG5ubmxsNDQ0BC0YRriFhcW1a9f+93//99KlSxERERYWFpWVlZcvXy4oKFCpVJGRkWfPnm1paTl9+jQoVph+je/n5/fkyZP//M//bGlp8ff3HxkZaWtrg5A8Hi8tLa2/v7+8vBxmhc7OznPnzgUEBKAVFlRTIBBkZWXdunWrubnZyckpJyfn3r1758+fv3z5slqt3r9/f0tLS0tLS0ZGhkAgCAsL6+npaWpqggmpqampv7+/oqJCpVLZ2dkVFhb29PSkpKQAl0H3bWMZBoNRXl5+48aN/v7+mJgYoVCYnJx84cKF9vb2mJgYuVyemJjY1NR08eJFuVzu4OAwODhYU1Pj5ubG5XITExMvX75cWVlpZmaGZmjQTD09PWdnZysqKsLDw5VKZVpa2vPnzx89euTp6YlvNDRG8DrdbzSG/7L4FZaNSFW2trbu6+uj0+l8Pn9sbMzJycnFxeXevXtWVlYgTKBnubq6jo+PFxcX79u3T61WP3v2zNvbG4afl5fX8vLy5OTk6upqcHBwaWnptWvXXF1dtVotl8s1MDA4fPjwzMyMsbExh8Px9PS8d+/e/v375XK5nZ3d9PR0QkJCZ2fnvn37MAyDQYthGJPJdHNzCwsLu379ek5OzpkzZzo6OgICAsbGxg4cOICMXCCjR44cCQwMvHr1allZWVxcXG1trbe39507dw4cOODl5XX58mU3N7e6ujqlUung4BAREdHR0aHT6TIzMzs6Oo4fPz48POzv79/d3V1VVWVvb29sbGxpabm5uTk2NjY3N1dSUhIWFtbZ2XnkyJGbN28GBgaScYZetVp9584dd3d3JyengYGB6urqq1ev+vj4jI6ORkdHm5ubnz9/vqqqysrKis/ni0Siw4cPP3r0SCqVQpgDBw7ExcW1trb29PSUl5f7+/s/ePBAo9FguGWjQCDw8fEZGxtzcXExNjaur68vLi52cXFpbW0Ffm9tbXV3d7eysgI+RXY6mUxWWlra0dFhaWlpbGx89+7dkJCQoKCg27dvi0QiIyOjzMzMa9euCQQCMzOz0dHRqqoqb29vYBagV5i0nj9/HhAQYGFhIZPJTp8+3dHRERYWNjQ05O3t3dHRERkZuXfv3ps3b/r7+2s0mpCQkNHRUYlEkpCQ8PDhQzc3N1NTU5lM1tfX9/Lly4cPH05NTYH+hRZoGG6VzefzR0dH09PTvb29Z2ZmYCKsr693dnY2NTUNCQnZ2NgYGxt7+/att7f3wYMH79+/X1BQ4OjoyGAwMjMzb9++nZWVZWRkBHMb8COZTD569Oj6+vqFCxdycnI4HE5kZGR/f//w8LCHhweorvixhOye2KeMRuBXwddqXnjjq5OT04MHD4RCoUajuXXrlqWlpVarHR0ddXR0REZfoLbDhw9nZWXduHHDwcHh7t27dnZ2UVFRTU1NXl5ek5OTqamp4eHhFhYW5eXlPT09lpaWsCACibx37x7YSszNzcfHx7lcLiwBkpKSlpeXExMTgY9gwNDpdHNz87a2tvj4+JGRkZKSkoaGhpSUFLFYPDo66uHhgYwjGIaZmZk1NTUlJCT09/dfuHAhNze3ubnZ3t7+0aNHLi4uAoFgeHj44cOHgYGBxsbG58+fP3XqVF9fX1tbW0FBgU6nk8lk3d3dISEhPT09VVVVRkZGHA7H3Nz88ePHGRkZgYGBR44cASXF3t7+7t27wcHBoLcC+5uamj548MDW1tbExKS3t7e6uvrixYuOjo5Xr149ceIEn88vKiqqrq42MzOD9ZdGo5mYmJDJZAEBAYODg3v27AkJCWlpably5UpoaKhIJHrw4IGFhQVJbzGEatrb24+MjLDZbCaTWVtbW1RUBLSYmJhYVVWVk5MDcsBms2EdjZZmSUlJbW1tFhYWhoaGDx48kMvl1tbWt2/fhr7w8fEZGhoSCoVsNtvV1TUpKWlyctLFxQXiQtYuLi7Pnz/39vYWi8U8Hq+urq66ulomk125ciUoKKitrS0kJMTZ2XloaMjf359EIjk7O4+MjEil0tjY2KmpKTs7OwMDAz6ff/369ZaWltjYWFioMhiM/fv3GxkZgSiiqdTAwGBwcDAyMtLR0fHmzZtmZmadnZ3R0dHwb1BQ0NOnT+Pj48PCwoyMjIRCoZubW2Zm5vj4uFqtlsvlx48f7+zsbG5uBvMCNAWNRjtx4sT4+Pi+ffsMDQ2VSuWDBw9AB79x4waPx2OxWL6+vnK5HL9B8U0G8l8RX6t5kXBbhFqttrq6msvlksnkgICArq6u9vb26Oho4CzEcVqt9v9r78z/mjzW/n9nIwn7jkhdEJdWbbEiAoKIgiJrlEV2CEIIi1BAlogCbuzEgICotXpcWo8WayvHjSUhK2vYtJ722f6W7w/XK/Mdgvqcp1p7otf7B17hztwzc8/ymWtmrrlz+vTplpaWjIyM1atXP3v27Nq1a729vbCELJVKz549W1NT4+Pj4+Xl1d/f39PTI5VKoce6u7s3NDS4ubkxDLNy5coTJ07A+gVI58DAAHRXOns+Pj43btyA6YlCoairq4uJiXF2dq6pqdmyZQuL6l0+Pj59fX0dHR0KhUIul8fExLS3tzc0NFy5cmXLli1cLlcsFn/77bcuLi7Ozs7Xr19vbW3t6OgAoUlJSXFxcamtrf3qq68CAgL6+/vb2tqSkpKsra0TExNbW1vr6ur8/f3Xr1/f2dlZX1/f39/v7+9P1oNAYuLj4+VyuVwuj4yMPHLkyPj4+K1bt+rq6oRCIZvNjo2NvX79ektLy7Zt2xiG8fT0lMlkjo6OVlZWUqlUoVCcPHnSz89PLBbv3LnTycmpurra09MTCoesxfj4+MhkMuiQa9asOXPmTEdHR3l5+YoVK44cORIfHw/mA1mNJuUTEhJy9erVs2fPHjx48Pjx4ytXrlyzZk11dTWsTgYGBlZWVgqFQkdHx+rqahB0V1dXWNSDihAIBCUlJTdv3mxsbPziiy8SExMPHz7s4uJSVVW1adMmf3//hoYGuVxeVFQEa5pffvmlTCazsbFxcnKCuXxVVZWjo6Ovr29jY+O5c+fS09NhLHz8+HFxcTGMcGTLz9HR8dq1aw8fPrx48WJCQoKzs7NEItm3bx+Utp2dXUlJyenTp6urq728vFasWHHixAkY5GxtbXfv3n3u3Lnm5uawsDCBQABtCYrF39+/oqIChkaBQFBYWNjX13fhwoWYmBgWi7V69epbt26B6cosW/v/k/rwJ8u7Ltib/ctQi6b29vb29vYsatpPlj+cnJxgxPb09Ozu7vb29oYmAvUN6kCGfRsbG2tra9IayE45XAF7fs2aNadPn05JSYFldbJbD+kKhUI7OzuYB8HePyzKMqZ1epJJPp8PMZAkYCHDbMMOFsisra0hTmKn0Lvyjo6OZAfN3t7ewcGBbXJ0II+2fM/LycnJwcGBw+EkJCTU1tZu3LiRfMXhcBwdHZ2dnYm/AkgDRAV5YCj3CLMOQ5Km90N5PJ69vT2zDNbS3V64F2buEJ54CcDeK5kuQYSk3pc/oK2trYODA73tCGMbwzCwgUBCwtSVWFIQLSQkEAhI8QoEArFYvGPHDoiE7DI7ODicO3dOJBKRrRKoILo0nJycyL6Nra2tu7s7PBQ0AxsbG9JilxcRqQIHBweyycvn821sbJZ3DeTP4F3Fa3klkc5D9IXETvvFQC8SCATbtm2DZkdGe7PFi+X/sin3HBaLxeVyvby8IiMjvby86JDw7fJlCLNeSvwDGEpQyBWzPSOzpzaLitY48iwEs3GYhm1y3WKZ9uA9PT29vb3BYjXbdyfJcSgfK7NgrKX9h86kWZXRS90kMItycSL3kkmQ2VPTeSAiTifHUJIKy950MZI46UFleXnSNU62ICCYvb09aBwpPRaLZWVl9dVXX7m5uZFHIAmxTGu1tGcWXbZmD/5a64mhBmPy4bXdBPmTeA/iZVapr/2KdC162KeljUW5vJJvyShKNyPSqVimdm/WzlhL3eKJSypJhWifWfdjva4dE8zEhS41+qnNHtasQZP8v7b0iM7SvYh4yZpBp0VuZy3TJmYZLKq/vbbuzO5lm5wP6Ey+FrO76FJdHi2JjVQlcTIwy7lZTmgxMpPv5fkhN9IXwVmM9qSjA9OltLwY6St0iiTnbylP5P3yZ4kXqXh6XCK6Q3c/2jGdRekOaVuspU2HrBMR3ygWiwWTR3roNkuIziStKfQjcCiW54fuM7T+kpksSYLknDRuklXGNFEy6znLS5JZOsF8U/mzKPOE9bqeszx+WkDNiuK1N7KXbsu8xb6gvyW30PpCQnJMfqR0ZZGvlpcYaS2spUJG6wU9OnIoF1mw9chdDOXzbKY4JJMkQrOkWUub4vKyNXtM5E/lvYnX8o5HBlLyLT1smrUnM3OGdC06crPeDmnRW2lmkbCoo4vM0pkga2l7NWtwZrGZhacnv/BE9Ake0nNo44gEZplGbM7STSj20mkjXSVmV1hU76X1dPmDLK8ds5oihWNWDuxl1q6Zw/pboPWIFJfZLNKsfllLLU06G+SimQKaHZMwS5cufwhppox0QbHfMJ1nLbVPl5fqW0r4Tf0Feb+8Z/EiEbEpy4tFdWyGEh1m2TC+vGGxqLmYWQsGLyT20mUgOh4WJQoMJZdmXXH5LcQ13OxZSK6WSyRrabckcdLZe9OaF8tkiYBFRs8rWZQH+fJCMJNFOvV/sVPBdbPSeJOckSReG/nyJJYXL7GU6eHBbLbFvK4e6a/MtIxtMnLJEEUPObQCsqgzA/RoQUqVs3Q90cwmXa7ptCya/Yt8AP5E8aLrmLVsJYg0l9fWOi0QdCR0KuQALa0y9I2k+ZoFo6cVZs/CNh1RZi2VXbP8vHdYb5gpm6VrVuzsN9hob6ka9tLZllk8zOt66fJI/tcmtby+GGptnjwUa9lIQD/1awe2NzW85c3M7NHIt/Rjmj21WaNdXrZmhfa/FgXyp/JO4vXX8q90JARBPlYsWLwQBPmUQfFCEMQiQfFCEMQiQfFCEMQiQfFCEMQiQfFCEMQiQfFCEMQiQfFCEMQiQfFCEMQiQfFCEMQiQfFCEMQiQfFCEMQiQfFCEMQiQfFCEMQiQfFCEMQiQfFCEMQiQfFCEMQiQfFCEMQiQfFCEMQiQfFCEMQiQfFCEMQiQfFCEMQiQfFCEMQiQfFCEMQiQfFCEMQiQfFCEMQiQfFCEMQiQfFCEMQiQfFCEMQiQfFCEMQiQfFCEMQi+SvFC1JFEAT5A7yTeLHZbLMPZnA4HPItpEFf4fF4dFRvigRBEGQ57yReXC4XxAj+QnQcDofEyOPxGIaBNDgcDpvN5nK5LJN4CQQCDocDkUAMdGC0yxAEeQvvJF6gNeROUBy4YmVlRaSKw+Hw+Xwul0sCEyPL3t4elIvNZgsEAsgQl8sVCoV//rMjCGLBvKt4MQwDphNjAr6ysrKCvzweD/SIw+HARRISRI3P55NbIDyXy7WysiJihyAIspx3FS+Waaro5ORkbW1tZWVlb28PNhQRKUiDpOTu7h4XFxcTEyMUCpmlkBtZ1FQUQRBkOe+62wjGkZubm1QqPX/+fHd3d319/eHDh62trb29vb29vWHZy9bW1tvb29PTk2GY9evXnz59emRkZM+ePQKBgMvlenp6rlq1ysbGhs1m8/n8devW2draCgQCtLwQBHkT77rbCJM7Ozu7AwcOVFVVPX/+PC0tzdfXNzk5ubW1tbW1NTEx0cPDQyqVdnV1nT59evv27RwOx83NraurKyoqytbWNjc39/79+ydOnFi9ejWbzV6/fv3f/vY3f39/ehKKIAhixruKFwB3rl+/vr+/XygUurq63rx5c+vWrV9++eWNGzfq6uo6OzvXrVuXkZHR1dVla2trbW3d1dUVERHh4uKSn59/6dKlI0eObNy4kcPh2NnZBQcHOzs7o3ghCPIW3lW8GIaBiSGLxQoICPjhhx9cXFy8vLzu3LkTHBwcFBR07dq1b775pqenx8/PLysrSy6X29jYuLi4XL9+/dChQwKBYNWqVYcOHerv7z9//rydnZ21tXV0dLSrqysqF4Igb+E97DbCfiLDMBs3bqysrLSzs+NyuVFRUefOnZPL5fv27XNwcMjJyWlpaampqfHz82OxWI6OjkVFRSEhIXw+38/P79SpU62trSEhITwez8fH59q1azt37kRXLwRB3sK7OqnC/fDZyspqxYoVRHR8fHy8vb0hUqFQuGbNGhcXFxaLBV5dDg4O4A9hb2+/fv36VatWMQzD5/MFAsHq1asdHBxwtR5BkLfwrtNG8D4F+4tFuUfQn8GTCz5zuVzaLwx8WUkwmIEyDAPuFx+qEBAEsTzew8FsMKBYLBb8JfFyuVxra2uWyRFMKBSy2WxQKzabzePxyGfwVoUYwEkVAvyJz40giIXzHnYbORwOOcNIroD6kEUrUCL4irjas0xHheBbckwSxAs97BEEeQvvannRZ6pBs0BxSLy0AJHlMNpGg7vIRcbktf9nPC2CIB8N+DJCBEEsEhQvBEEsEhQvBEEsEhQvBEEsEhQvBEEsEhQvBEEskg8qXuAAQbtWACQH9A9zEP8J2uuCfCDvXyVZZy17lT7L5MkBpy85HA68I4yOimXyLCPPD1cgD+TYAP27IWaJgp8aSRrODxB/EdqjjWV6wSztQUL7x5HYyNEFki6z9NACi3Kyo11SiGcv5Jl+GTeDB0WRj4u/xvKifVNZVJeDvk30hWTOzC8MvPABhnprPvFrJeJF3GLJ2/SJrxntGcuifkyEePyDiJC/5CuiR1wul2goKU0ITx6HPAWL+oUk8rxCoRAOHpBHIw9OBJFN/UoASZdterM2/XJtKBD4TIqIFPi71RiC/NvxQcULbB/6dzpIJuA6qAxtX9B+reTkI2N6lYVAIACBILnn8Xik2xOnWVp9IBg5bkmcbJdrhJWVFUmdCBCJlhYmchfIGSlNCEArMjEkadMMnoXoEbETITmIfPlvL8H5KsgkKTQzJ2Fa9BHkI+ODihexleBfug/TB7bt7e1XrlwJIUm3hLdWMAwjFArXrl1rbW0N1+H4JLE7aDUB6LPfxAQjWmmmkrQSgQyRG8mbf0iu6BPmZrHx+Xw29RtubDZ79erVYGSROGmZJtLDMtlNdH7MhJvWWYJQKFyxYgWdZ8Y0O4aSZ9D4Qj4uPvSaF+nqbDZbKBRu2LAB3vAlEAi2bt26detWb2/vnTt3bt++XSAQCAQCoVC4atUqFxcXEB0fH5+dO3eWlpba2dkxDOPt7W1vb8/j8ZycnMjPebi5uQkEgpUrV/r4+NjZ2UHSIHwCgSAhIWH79u22traHDh3y8/OztrZ2dnb28vKCInB1dbWxsXF3d4f4raysNmzYYG9vzzCMjY2NtbW1u7v7ihUrhEKhk5MTJOfq6gqaCDm0tbWNjIzMzMzMzc3dsmULl8t1d3f//PPPg4KCbG1tGYZxd3dfu3btqlWroMQ9PDxWrVoF+bSysnJ0dNywYQN5Ucdnn33m7OwMQubp6blp0yY3Nzcej7d+/frY2Ngvvvjis88+EwgEXl5egYGBAQEB5C1Da9asWblyJdpfyEfMh542sqjVbj6fv3nzZpFItG3bttDQ0KioqMDAwKSkpLq6ukOHDtnZ2cXFxeXm5h47dqygoMDDwyMoKKi0tLSpqUkmk7m5uUVFRR07diw/Pz8kJCQhIcHDwyMsLGzTpk2xsbEHDhyoqKjIzc0FVYI1LBCgixcvSiSSL7/8sr+/Pzs7e9u2bZmZmVVVVWFhYdHR0Q0NDcePHz927FhycrKnp2dqampJSYlYLPb29vbz8yssLCwsLExPT/fw8EhPT1+9erW3t3d0dLRAICBmjqOjY2VlZVpaWkJCwqlTp9avXx8WFlZTU1NcXGxtbW1vbx8dHV1cXFxdXe3h4fH5558fO3assrJSIpGsXr06Pz9fLBZXVVWFh4evXLkyOTm5uLhYKpWuXbt27dq1MpksPz9/06ZNLi4uhw8fvnfvXn19fWJiopOTU3R09KlTp+Li4sAsrampqampiYuLA9GHYqcX4xDkI+BDW15mP/Lo5eWVnJycl5d36tSp0tJSHx+fFStWZGZmFhYWwuvtpVLp119/ffr06Y0bN5aXl/v7+wcHBxcXF/v7+1dWVm7atGnHjh0lJSV5eXkZGRnt7e1RUVGhoaGRkZHQsb29venFIwcHh6qqqqysrLy8vIqKioyMjPLy8ubm5paWlurqaolEUllZ2dTUtHv37srKSrFYnJOTs2HDhoSEhMTERJFIVFlZuWXLFi8vLzs7u+zsbLFYnJqaum/fPpjTwdqWtbV1RUXF2rVrGYY5fvz4vn373NzcQkNDq6qqHB0d+Xy+r69vZGRkQ0NDQEBAdnb2gQMHtm7devbs2S+//LKpqcnX1zcmJqawsHD37t2FhYW+vr779+/Py8vz9fVtbGzMycn5/PPP+Xy+j49PXV3dtm3bwBBbtWpVRkbG0aNHPT09xWJxXl7e5s2bXV1dYfZKJtTvqx4R5N+BDypeDLWiDLM8Nze3urq6vLy8srKylpYWNzc3hmEiIiKKi4vd3d0lEkl4eLiLi0vrr1L9AAAZPElEQVRNTc22bdvq6ur8/PzCwsJqa2t37NhRXl7++eefb9++XSKRxMbGNjc3x8fHd3Z27t69283N7euvv5ZIJDU1NQ4ODpCulZWVs7NzaWlpcHDwgQMHDh06VFBQUFRUlJ2dHRISsmvXLrFYnJ2dXVFR4ePjU1ZWlpSUBOKVnJwsEomio6Ozs7PJGpaLi0tLS4tMJoNJJWNaw3J0dKyoqNizZ8+WLVtOnDixYcMGhmE2btxYVVXl7Oz8xRdflJeX79mzp6WlJTo6uqCgYO/evaBEW7dura2ttbW1DQsLk0gku3btkkgkmzZtOnjwYFFRkZub2+bNmxMTE0+ePOns7Mzn82Uy2RdffOHq6grytH//folEsnLlyszMzNLS0nXr1pF9TLIbgPqFfEz8BWteLNMrWMFaiYyMjIyMjIiISElJsbe3Z7PZW7dujYiIcHNzi42N3bZtm62tbUJCgpub2759+44dO5adnZ2QkGBnZ7d3796SkpKSkpJNmza5u7unpqauWbMmMzNzzZo1a9eulUqlUqnU398fVrvBw0soFCYmJjo7OwsEAn9//9DQ0ICAgMzMzOLi4vDw8P3790dERMTHx/v4+Bw6dGjNmjUikai8vDwpKcnR0dHPzy8iIoL4JTg5OVVXV4tEInrzFIy7rKysioqKurq68PBweGQfHx+RSGRvb7958+bjx49LpdKysjKw2mpra+vq6uRy+bp16w4dOuTo6Lh58+YDBw64u7uLRKKysrKsrCxXV1cPD4/ExMSioqLo6GjYoIRpaVJSkr29PZfL3bFjR1RUFCzbl5aWVlZWxsbGwsIcKfz3VY8I8u/ABxUvsmVGe5Pa2NjAdRsbG5Zpr00oFJLMWVlZgfQQTy62yX/V2toaVsFJ7vl8Pmz8OTo6gnFHvEbhr42NDWPaPYRZFY/Hc3R0JOoDu5Owicnj8WxtbSFRSB0W/jkcTkRERFFREfxEG4kcVu75fL6NjQ1saJJHhp/XBfcOyAOfz/fy8srKypLJZBkZGZBbyBI8PpfLJWYjlA/ZRgDFtLW1hZwTnwy2yW3VyckJNgGIZwZaXshHxod2lSDGF+lRzFJ/VALJHNhooAvEQZQ24ogTA8QGMsEsdSUzc5hgUe5acJH+zFB+9iRpWiDYbLa3t/fWrVvJihKJhF68J2nRbh90Vm1tbbdv3x4aGgoSyaI8NsgWIVFGxuSjTxcXi5qME+UidQkuF6Sc31c9Isi/Ax96zYtsOBLriRymoeWMRb0Vmvhwgjc5PU1jL3VYJ2YOsTKIptCnhfh8PsRDApC7iMMqeKgTPYKviLsp7fAFthKb8oNlm05BERcKuJF4n7JNvqm0VppBnpo8O8QJK1lEl1+r+HTRkcIk3rwI8nHwocWLZXrds5npRKwbYqoQ/3iiWbTwgYFDVIyz9F3SdC8lPvcgGXBmkPRq+Myi7Bfa5x6misTsIlMw8pmkSz8RqB4IDTGa6ByS+Z1AIGCZDFIzP3vi32BWWyyTRy6L0nfaBIOQ9MEgCECm6gjycfBBxYsIE0mbNitYpu5HjAXiEE8f7mGZpIoxHVEk+gVhhEIhsYYY6kw1rSyQHFEl4h9PjBoy6SM3skzaAZGzKKuHvey3jszUimWSY9qQZJau/ZFyoI8lEgUn626spQLNUHsFbNN5dfqEI12w76seEeTfgQ8qXh8G7KUI8inwEYoXgiCfAiheCIJYJCheCIJYJCheCIJYJCheCIJYJCheCIJYJCheCIJYJCheCIJYJCheCIJYJCheCIJYJCheCIJYJCheCIJYJCheCIJYJCheCIJYJCheCIJYJCheCIJYJCheCIJYJCheCIJYJCheCIJYJCheCIJYJCheCIJYJCheCIJYJCheCIJYJCheCIJYJCheCIJYJCheCIJYJCheCIJYJCheCIJYJCheCIJYJCheCIJYJCheCIJYJCheCIJYJBYsXmw2m/xFEORT413Fi8PhvDZGoizkM3wASEg6Eh6PR/7lcDgQnjGxPGk+n8/hcPh8PomKQf4QUIBcLhcqgmEYNpvN4/HoijCrdFK/EIaubg6Hw+VySci/+NmQt2LWE8lnqFPSrUg353A4PB4P6hdu53K5tIiQbkh33tcmSm40uwuSJoHpyEEi4DMd7I+IFyRvZWXF5XLfW3EiCIK8ARhl6cGS+QPiBbIFd1pbWwcEBAQHB+/evTsoKGjXrl1BQUFhYWFBQUEhISH+/v6BgYF79uwJDg4ODAwMCgoKDg6GMBA4ICBg586dQUFB/v7+/v7+wcHBwcHBO3bsIGGCg4ODgoJ27twZGBi4e/fu4ODgkJAQcn3Xrl27du0KDAzchfwhoFICAwN37twJFbFr166goKCAgIDdu3dDxUFpBwcHBwQEQACoTVJ3UPXBwcGhoaGkXkJCQqCuX0vQG/hgD/6JA9UUEBAQEBCwa9eukJAQqC/SK6FPQQ2Set+1a1dgYCDpbqTWzIJBnK8F7oV2snPnTvgM3R/6OEQbaCI4OHjv3r1eXl5cLpfL5VpZWYEl+K7TRpBAT0/Pu3fvajSasbExtVqt0+mGh4eVSuXY2JhWqx0eHtZqtSqVSq1Wq9XqsbExpVKpVCpVKtXY2Bjc8vz58+HhYZVKNTIyolKptFqtUqmEvyMjIxCPWq1WqVQqlQru1el0z549Gx4eHhsb0+l0Go1G9X9EiSiVSqVSo9GQsh0bGyOFMzo6Clf0er1OpxsZGSHhoRJJnarVargIUdERvqVeNG/gryyLTwnojFDFUPIqlQq6IbkCYaCTqtVqpVI5OjqqVCpJCxkZGYE+CxX3/Plz6Jtv748Q+ejo6OjoKMQ8PDw8PDxMmhzJm0qlGh8fHx0dzcjIsLOzIybYu04byWTV3d39p59+mpqaMhgM4+PjExMTExMTU1NT4+PjWq1Wr9fPzc0ZDAadTgcBIMzU1NTk5CT8azQaIcDU1NTU1JRerx8fH4cYdDqdVqvVarU6nU6v1xsMBgg5MTGh1WohgF6v12g0BuSPAlVmMBigvRoMhpmZGagdo9Go0Wi0Wu38/Lxer4eKmJ6enp6e1mq1MHJA+U9PT8/Ozo6Pj2s0mvHxcbj9r34y5I2Q2pmYmJicnITuRv8L3XBmZgY+azQavV4PTQXkyWAwTE9PT01NQSeFvgzt4S1VTxqMVqudnp42Go2zs7MvXrwYHx+HYVJvQqfTgSZMTEykpaXxeDzGtET7ruJFVHDlypV3797VarWQITCUDAYDaOrExIRSqST5VqvVIEwwOOt0OvgLIzb0DRAmpVIJ6gtjvsFgmJyc1Ol0SqXy8ePH3333HZSySqUaHR01GAxQIqDc8NgwVmg0GviXqD4U/V825P2bMTIyApo1MjIyPDysVqtJG4JKhM8whBDzCkYgsKmhxkdHR4npBIGhuUNFQBioX2gYULNgxMEgPDIyAgM78gEAMwdGGmIyg6gRUwtqWa1Wk34NHXBkZESr1UJ/pI1o6INKpRJugW/JjdBalEolfNZoNE+fPu3p6Tl79uy1a9eIOTY8PAwtARqkSqXS6/WJiYn0av17mDbCPR4eHvfu3TMYDKRlt7a2FhQUSKXSEydOtLS0VFZWPnr06M6dOydPniwrK8vJyUlISJBIJA0NDS0tLbm5ubm5uXV1dZ2dnVKptKioqK2t7fnz5xAV2GszMzODg4P19fVSqbS+vr6hoSEzM3NgYGBwcBCKeGRk5OHDh8+ePZuYmBgfH//5558HBgbUavXk5KRSqXz06NFPP/2kVqunpqaGh4cHBweh/pZPIf+F6ebHxtDQELRjrVY7MTExNDSkUCjy8vKSk5Ozs7Nzc3Pv378/MDDwzTff3L9/X6fTVVRUSKXSY8eOXb16FRq3TqczGo0qlaq4uLi7u1ulUpWXlzc3N8/Pzz958uTRo0fQUoeGhgYHB3/++eexsbHR0dGhoSG1Wv3kyRMyd4C5519cHJ8MMB+8d+9eVVWVWCwuKCjo7u7+4YcfiouLi4uL+/r6oB9VVlYePXr0+PHjKpUKjCwwL4aHh5ubmwsLC8vKym7fvj06OjowMPDgwQOVSqVUKp8+ffrzzz8/evQIhsAnT578+OOPv/zyC1h2jx8/HhwchG7b0NAgEokyMjJ0Ot3k5CRZkSBTWjD/U1JSYPOaZXJIeFfLC+7/7LPPvv/+exBssCoTEhJiY2PPnDnT29tbU1Ozbt266urq/v7+yMjIq1ev1tfXb9y48eLFiw8fPkxLS4uJiamrq1MoFI2Njfv27Tt37lxoaOiDBw8GBgYUCoVcLu/p6RkYGJBIJBkZGf39/b29vSdPnjx48GBWVtaBAwe6urp++umnvLy8tLQ0sVj88OHDy5cvJyYmHj58WCaTqdXq3Nzc6Ojo4uJipVI5ODiYlpYWGRl55MiRwcFBeqoPU26lUjn2KaFSqUZMwJXnz58/ePDg0qVLgYGB+fn5N27cUKvVjY2N27Ztq6+v12g0oaGhubm5ERERcrlcpVL19PRAHfX19W3fvj0tLe3q1atbtmzJzc29du1aamrq3r176+rq/va3vyUlJeXk5ERFRTU3Nzc2NtbX1+t0OolEcunSJUgazG3Sr5A/G61We/fu3S1btkil0rNnz966devIkSOxsbHnz5+/d++eWq1OS0vLz8+/fPlyR0fHDz/80NfXJ5fLu7q6wBCJi4uTy+UKheLHH3+8ePFiRkZGdHT0yZMnFQpFenq6WCyOioq6c+fOjRs3YmNjRSJRUVHR8PBwZ2enSCQKDQ1tbGycmpqanp5uampKTU0FTYQVNDDMwYLT6/VTU1NHjhyhPW/MXDT+z+IF3kCw5jUwMAD2JCydJCcnx8XFyWSy7777rrOzMyIiIjw8PCsr68iRI3Nzc3fv3o2KilKr1b/99ltOTk54eHh1dfX169f7+vqCgoKioqJEIpHRaGxtbT18+PD+/fuTkpLOnTsXHR39+PHj//7v//7tt9/kcnlcXNwvv/xSWFhYWVlZUFDwzTffTE1NlZaWZmdnR0ZG3rp1S6PRREVFKRSKgoKCo0ePtrW1PXv2rKSkxM/PLzExcceOHffv3x8bG4PR/lOerZBRDgpBo9HMzMzo9fqsrKzu7u6FhYWHDx8ePHgwOzs7Kirq73//e0RERGZmplgsvn79+oMHD1JTU2NiYkQiUW5ubmxsrEQiSUxMTE1NLSws3LNnT3x8fFJSUlJSUnd3d3h4+J07d7755hsYrmUy2YsXLxITEzs6OmAiDybYX10enxBarfb+/fu+vr45OTn19fXDw8Pffvttfn6+TCa7fPnyzZs3w8LCDAbDb7/99vvvv1+9elUkEoWHhycmJjY2NsbFxSkUiv/6r//69ddfjUbj999/39vbW1BQkJ6e3tTUFBcXNzg4mJqaeubMmZSUFLFYDFo5MDDw1VdfxcTE7N27NyMjQ6PRGI1GmUyWmZkJcyyYBEAzgA9wPSkpycrKiswcmaUuYH9EvOB+V1fXe/fuQeOD9FJSUtLT069cuXLz5s1Tp05lZmZevnx59erVoaGhExMTV65cCQ0N/eWXX6anp5OSkg4fPtzX1/f999+fP38+LCwsPT09Pj7+2rVrly5dkkgkEokkLy+vv7//6NGjBQUF33777fXr1+vq6kQi0cTERFFRUXl5eVlZmVQqHRgYyMvLKyoqOnz4cGtr6+3bt2NiYi5fvnzjxo1Tp07t2bOnsbHxxIkTYWFhDQ0NNTU1P//8s9JkZylNfVhpWn/5dBgZGYEmQnaIJiYmVCrVwYMHT58+bTQaS0tLfX19c3Nzv/766+Li4tDQ0Pr6+srKyoyMjLt375aXl+fk5BQUFJSUlOzZs6etre3s2bMlJSUZGRlJSUkpKSn19fUKhaK7u/vQoUMzMzMVFRX5+fmlpaVZWVlXrlwJDg7u7OyE5bOhoSGYwyIfAI1GMzk5ef369eDg4PPnz1+5cuXHH3+8ffv25cuXc3JygoOD79y5k5qaWlBQcPXq1du3b3/77bdFRUV5eXklJSXt7e21tbUwvN28efPmzZupqanl5eWxsbH79+8vKirKzc1dXFzMzMysra0Vi8Xx8fG3b98eHBx89OhRWFhYfn7+iRMnurq6YFG1trY2OTlZpVKBeEGvBHkdGxuDJfLk5GTiT2rmxP5OC/YeHh5///vfwYSB7cW6urqUlJS8vLyysrIzZ86cOXNmZmZGKpVKJJKxsbFHjx5VV1c/ffpUp9OdOnUqOTn56NGjZWVlbW1tTU1N09PTDQ0NEolkcHDw4cOH8MAajebHH3/MzMzMyMgoLS2Vy+UymUyv17e1tSkUisHBwerq6qysrNLS0uHh4du3b2dmZmZlZbW2thoMBpiZSySSe/fuDQ0NnT59urCwUCaTDQ0NgQeG0rR4STaGPynI3Hl0dBT2RvR6/djYWE1NTW9vr1KplMlkfX19g4ODfX19tbW1OTk5mZmZEonkypUrGo3m4cOHAwMDT548uXfvXklJycDAwMTEhFwuh6lHRUVFaWnphQsX7ty5U1lZqdVqFQpFU1PTd999l5KSUlBQIBaL79y5o9frofDp7XnkTwVGqcePH6elpaWkpBQWFnZ2dp49ezY9PT09Pb2lpUWn0926dSsrKys7O7uysvLp06f/+Mc/BgYGHj16NDo6+vjxY5lMlpSUdPTo0StXruTl5YnF4sLCwsTExOLi4sbGRqPRWFNT09PTMzg4mJubm5qaWl9fr1arr1+/XlZWlp+f39PTAyv3fX19x48fHxsbg4ZnxujoqF6vT05OJid23sNuI4vFAi309PQcHBxcXFycmpoyGo3E3eHZs2cwX4XNztnZ2cnJybm5uenp6fHx8cXFxfHx8fn5edjIGB0dNRgMs7Oz09PTc3NzOp1ufn5+cXHx5cuX//Ef/zE/P7+wsDA/P69UKnU63ezs7MLCwuLi4uzs7MzMzKtXr0DCp6enFxcX//nPf6rV6qGhoRcvXsAGv0qlmpycnJ2dXVxchA1KpVIJ27Tg4QF7wJDV6U8M2AuHB5+dnYUiJbUGJfPq1av//M//XFxcnJmZmZmZMRgMGo0GCvPVq1dQQa9evZqZmYFtb6j3ly9fgpMOeE7MmDAYDIuLi9PT03q93mg0Go1GuD4xMWE0Gv/q8vhUgBpZWFgYGxvTaDQjIyPg+jA2NqZUKl++fDk5Ofn7779PT08PDw+Dw9PCwsKrV69+/fVX6Ju//vorjPqzs7PgaQE1CJ0XOtTCwoLRaFxYWICeOzk5ubCwAGtbarUaPHJAHEjDmzQBbRI6fm5urkAgIGolEAjIEtgfFC/Ys3R1da2pqblw4UJra2tbW1t7e7tcLr948WJfX9+lS5eampouXLjQ0dHRSdHc3Nza2nr27NkLFy5cvnwZFgIVCsXFixc7OjouXLhw8eLF9vZ2iLClpaWlpaW9vR3WhmHJUC6Xt7W19fT0tLW1tba2tra2dnV1dXV1tba2trS0dHV1Xbhwobm5GZK7ePEiXGlra+vs7ISE2tvbIYnm5ubm5ub29vbOzs729va2TwwoBChqqKaOjo729vaOjg6FQtHe3t7X19fR0SGXy6GILly4AMvzLS0tHR0dUL9QHd3d3a2trU1NTQqFoqurq6mpqa+vr7+/v729ndROZ2dnV1dXd3d3d3e3QqGAampubpbL5c3NzefOnfury+NTAdp/W1ubQnGhp+dib29vV1dXW1tbd3c39JSWlpbW1la5XH7p0iWFQtHc3NzW1tbU1ARV3NLSAlXZ2dnZ29vb3t7e3d0NWze9vb0dHR1tbW3Qndva2np7e6G6m5qaoEv29vb29vZC14ZIoMnRrRFyCA0vPDzc1taWMZ2FtLKyeifLiz69yePxyPFOMp0kX5FpKj1lZZnW3sj5TJIV2j4kd7GoM6IMdZ6TzITJOVLyFZyE4vP5ZjG/Fth/pfP/iUMOWjMMIxQKiaHNUJVFyhNq+bUxmIWnqwAihL9mXyEfDCsrPsMsafZmFUf/S3deE/9/EZ3H47FJGNONpsPeXIZariJxwhyQxE/HTD5D82NMR8Fp6aDD+/r6/v7770vE6z0UD4IgyJ/Mhg0b5ufnl4hXDIIgHx0HY6Kj42LjYuNFcYfjYw5FR4uiYkUH40UxMTFxcXFxcXEQLC4uLj4+PjY29k3xxMeLYmJio6JjomNio2Nio6NjoqNj4uNFcbExcbExcTFwY2xMbHxMTHx0jAiiiv2XeVO6sbGxUVFRUVFRCQkJcXFxBw8elEgk5tPGWQRBPjqmjbNzc3Pzs3Pzs/Pzs/PG+RcTcy91xpdTU9Ozs7Nzc3Nw6nDOxJvimZ+fm52dnTHOzS+8MC68mJyZm5pdMM6/nJ2debk4/2JhcXZ2dm5uYWHx5dz8y8kp49TUFB0/APHPzc3Nz8/Tab013XnYDZiZmZmenn7x4oXRaPyf//mfJeKlRxDkI2RyfHxiwqCfGNfr9fohpfqHh08u33kwNDxi0OsMpjcpkA9vjGVycnx8XKPVKzX6R0+Hb3x/79J3ty9fvzM89HxcbzDo9FqtXqcz6A1Tao3hH4+fD4+M6PV6g8EAblXkqDb94ga96XQtfH4t4JEPm5JardZoNGq12idPniwRLwRBEMsCxQtBEIvk/wEZzZTrxFd7K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data:image/png;base64,iVBORw0KGgoAAAANSUhEUgAAAZQAAAEFCAIAAABLnYYRAAAgAElEQVR4nOy951tUybY/3rtz7qYjHaCBJicVFASVJChIjgKSMyi5yQiIIFFQAUGUYAIVBQYTCpKTccYzc+65957nuS/vv/H9vVi/rmcLjnfOccYZZvbnRT/duyvXqk+tWrWqNun/ESBAgMAuBOn3LgABAgQI/Dv4/8kL+xmQSCQqlUoiQIAAgd8YZD1oNBqQD5lMhr/gJ4lEcnR0/Mc//vGLyAvDMCAvJpNpZWVlb29vZWVla2trSeCbwMrKCj6tra3h08bGBp5YWFjY2tra2NhYWVlB15ibm1tYWJibm0MwCwsLFBHCW1tb29raQprm5uaWlpY2NjbW1tYWFhboC/wFidjZ2VlYWFhYWNjb28MXfFyUMjy0tLSE6La2tigpKKqVlRWKYmdnZ21tDXHNzc21Wq2NjQ2UFhUJiopvAa1Wa2VlBYWEAqDC2NjYaLValD48QUUisCsArCKTyYC8qFQqhmHw/d8nLwqFAtE0Gk1vb++zZ88eP378HYFvhenp6YmJiampKfg5MzMzOTk5PT399OnTx48fz8zMTE1NPdFjcnLyu+++e/z48ePHj6enp2dmZlCAmZkZ+AueQ9zJycmZmRn0ZHp6empq6vnz51NTU9PT03Nzc5DC8+fPIfEnT548fvwYPqE8j/WALFDKeDmZnJx8/Pjx5OTkxMTE5OTk06dPJycnp6amHj16BDlCsaFeUM6HDx9OT09D9SFByOW7776b0mN6ehqVfGJiAsJD4b9xHxH4SszMzMzOzs7MzMTExLBYLMRWNBrtq8iLTCZDNJVKNTU19cMPP7x+/Xpzc/MNgW+CjY2NjY2Nzc3Nra0t+Lm+vv7x48cPOGxsbLx582Zra+uHH3548+bNu3fvNjY2tra2Pnz48Pbt262trc3NzXfv3n348AHS2dra2tjY+P777zc3N9++fbu6uvr69evXr1+vra3Bk9evX79///7Nmzdra2tv37598+YNpPD27du3b99CGd68eQNh4Of6+jrIxvv377///vu3b9+ura2hKmxtbb179+79+/ebm5uQ1OvXr1dXV9+8efP27dv19fXXr1/Dw/X1dSjD1tYWfIeKw8+NjY137969e/cOagEFgO/v3r1bXV3d0uP36CsC/yZev3794cOHv/3tbykpKXQ6HXEO8M9XLRshvlQqffDgwfr6+uLi4tLS0gKB3x6vXr2am5tbW1tbWlpaXFxcXFycn59fXFxcXV2dn59fXl5eWVlZXl5eW1tbWFi4d+8eRHn16tXa2tra2trc3Nzc3Nz6+vrKysr4+Pj8/PzS0tLm5ubKysqrV68gzZcvX0Kai4uLr1692tjYWFpampubm52dnZ+f39zchALAjLW5ubmwsADJLi8vLy8vv3r1amFhAUry6tWrly9fvnnzZmVlZXV1dW5u7uXLl/AvJAIstry8vLm5CeVcXV3d2NiYn5+HcgJ7Qi0WFhZWV1eXl5cXFhagbCsrKysrK/Pz81DBlZWVly9fQsmB1169egXN8vv1GIF/E8vLy+/evYuLi4OlIqz5KBTKV5EXspzJZLKJiYnNzU0ksgS+ARYXFzc2NhYWFlZWVoBuHj9+3NnZubS0tLW1NTU11dXVtbCwcP/+/Y6OjqdPn66uri4tLS0vL798+XJ5eXlra+vFixczMzPR0dF379599+7dy5cvnz59+vHjx/n5+YWFhY2NjQ8fPszOzm5tba2trb18+XJ2dnZxcXF5eRmR2szMTGVlZVVVVV1d3atXr7a2toA9V1dXgTUWFhbm5uaAGaemprq7u6enp4FHYKpbXV19+PBhVVXVzMzMixcvqqqqHj58uLq6+t133718+RJ4FkhnZWVlfX0dKBXICLTCZ8+ezc3NbWxsAI0CbYHGB9FnZmZWVlYWFhag+r9nnxH41wH9HhcXR6FQkPH+a8kL2bwMDQ3HxsZWV1cXFxcXFhYWCXwTIP1obW0NlJ1Hjx6lpqbevn378uXLV69eTU9Pb29vT09PT0pKevny5cjISFZWVnJy8smTJ2/cuPHo0aOkpKTQ0NADBw6Mj4/fvHkzJSUlPj7+/PnzDQ0Ng4ODAwMDo6Oj9fX17e3tCQkJ8fHxbW1tkDWI1NraWmdn56FDh+Lj4z08PMCIVlZWFhsbm5ub++LFi7GxsfT09JiYmNbW1kePHiUnJxsaGgYFBRUVFT179gz4682bN93d3RYWFo2NjT09PSYmJq2trZcuXUpOTk5KSrpy5UpXV1dOTk5CQkJcXNzU1NTExERWVlZERERJScnLly8vXLgQERERHh7e1NT09OnTc+fOxcbGZmRkzM/P9/b25uXlpaWlZWdnT05Orq2tLS4uPn/+nBDR3YWlpaWVlZX4+HhEXvhl379v86LRaCQSycjIaGxsbGNjY3FxEUTkd+bqvwzQ0gw+NzY26urqdDrdgQMHoqOj6+vr5+fn+/v7PTw8Xrx40dbW5u7uPjIyEhcXV15eXlBQkJ2dPTo66uvre+3ateDg4I6OjqmpqYCAgMTExOzsbD8/v9TU1Pz8/Pb2dl9fX51ONzQ0BGu0hYUFUJr6+voOHjwYGxubl5e3uLhYVlaWmJg4OzubnZ2dk5MTExPT2dn56NEjf3///v7+wcFBLy+v4eHhJ0+eLC8vLy0tgSrU29vr4+OTmZmZmpp67NixS5cuDQ0NXb16NSEhITc3t7S0NCIi4tatW4GBgZ2dnTMzM52dnefOnTt69OiNGzfCw8NHRkaAIjs6OpycnCIjI+3s7AYGBs6fP+/t7X39+vWhoaHZ2VngeliT/s7dRuAXAzrr9evXcXFxeMesryUvKpUKXKhUKsfHxzc2NmDZuETgmwCmioWFhefPn4PlaHFxMSsr68CBA1lZWRqNprW19c2bN9999523t/fMzExTU1NsbOw//vGPnJyc0tLS1NTUkpKSiYkJHx+fS5cuBQYGXr9+/fHjx9HR0Tqdbt++fWfOnPH3909KSpqdne3r6yssLPT397937x7MUrBIvHTpkoeHR3d3d2pq6tmzZwsLC8+cObO8vFxSUhIXFxceHt7b2/v8+XNIfHJy0tfXt7+/H4xZS0tLq6ura2trfX19ISEh586dO3/+fEREREVFRVpa2vnz56OioiIiIvLz8wsKCn744YfIyMgLFy5UVlbm5eUVFRW5urq2t7d7e3s/fPiwsrIyKyvr3Llzhw8fLioqqqysfPToUV1dXVxc3Js3b8CahnL8vfuNwL8G2H45efLkr7xshDgymWx8fHxlZWVxcXFubu73UzD/WlhYWIChCBMGmL07OztDQ0MvXrx44sQJ2EUZHx9PSkp68uRJX19fZmbm6upqWVlZS0tLb29vTExMUlJSQEAAGMji4uLCwsJqamqePHkSFxc3NDR0+vRpnU735MkTnU538uTJnJycZ8+ebW5ugh19c3NzaGjI29s7Ly8vPj5+dHT04cOHaWlpsbGxaWlpExMTvb29UVFRUVFRxcXFi4uLT58+jY6OjoqK0ul0z549W1hYWF5efv369fXr13Nzc1++fLmyslJYWFhdXR0aGhofHx8VFXXixInExMSamprV1dXs7Gzg0MDAwOTk5GPHjlVVVWVlZSUkJHh4eMTFxT1//ry0tDQ7O7u8vPzRo0ednZ1FRUWwYwDT+OLiIjLkE9gtgE2hqKgoZKf/FZaNiLyQq8Qb/eY0gW+Azc1NcJUAl4XV1VXwCVhcXHz37t3Kygr8++7du8XFxa2trdXV1VevXr1//x62/P7rv/7rxYsXoLVtbm7+8MMP4Bj15s2bH374YWlpaX19/f3790tLSx8+fAB3G3Bx2OaR8OzZs0ePHs3Pz3///ff/8R//AVb/Fy9e/OMf//j48ePs7Oz09PTa2hr4cMzNzT19+nRqamprawscIKAWc3NzHz58ePfu3fr6+tu3b8G1Z3Z2dm5u7sWLF1tbW69fv15cXAQz2ePHj+fn54GSBgYGEhMTfXx8Ghsbf/rpp42NDfBQAz+SFy9efPjwYWtrCxwswPkDOYUQ2BV4//79hw8fYNmI6d1TqVTqV5EXiqZQKNrb28fHx28T+Ia4efPmqB63b98eGRm5devWrVu3Hj58eOvWrfv374+MjEDIe/fuDQ0N3bx588GDB/Dzzp074+Pjjx49evjw4d27d+/cuXPnzp379+9PT0/fvXt3ZGRkfHz8zp07Y2Nj9+7du3v37q1bt6anp8fHx2/dunXnzp2bN28ODQ3du3dvbGxsamoK4g4PDw8PD9+7d296enpsbGxsbOz27dv379+/f/8+bAjAw/v3709MTIyOjo6MjNy5c2d4eBii3717d3h4GL7cu3dvcnLy0aNH4+Pjk5OTIFpjY2MPHjyAFCCRe/fu9fT0FBcX19bWDg0NjY2NTU5OQvTbt2/fvXv3wYMHt27dGh0dvXv37ujo6J07d0ZHR2/duvW79RmBfx137ty5fft2cHAwl8tFatfXal4kEgk2HMlkskgk4vP5PB7PwMCAS+CbgKcHh8Ph8/kCgYDP53M4HA6HA98hDJ/PF4vF8ITNZgsEAhaLBZ0F4PP5crkcEkGpCYVCkUjEYrGYTCaXyxWLxQYGBhwOh81ms9lsyE4qlUJe0OmQmoGBAZPJhC+QF5PJhCgikYjL5TKZTKlUikrO5XIFAgF8CoVCiAu1gIcsFovD4fB4PC6XC/kKBAIUQCwWi8ViPp9vaGiIisHlckUikUAgEIvFbDabx+MJhUKhUAgZEdhd4PF4MpkMPFTB2gWW+68lL7RtSSLwZwGyBvwSIAHahm0igX5+zUn+XyJmsP1N4E8J5JsFUve1HvYE/nwg6SekXZf4N0ifwB8HBHkRIEBgV4IgLwIECOxKEORFgACBXQmCvAgQILAr8duS1x/TevrHLBUBPP5offRHKw8B7OsPZmMYBg778B1dFQZf6HQ6/Auusej5Z7/jy4H2REn6u6tJuKOYGIZRqVQ4WYnpL/dBgfF7qxjOnwPCk8lkOp2OnuMLv+201GfTRNXEZ4FSwD+hUChwZRA+cRQXRdmWGkRElUKOBcjDBY0i1KT4fJHbHYqFnJJJn7oaoNRQO+CT3ZY+PsH/cxijVqLogW4fxzcpvtj47oDsoI8+K2M7iw3PUWvjs/tsG+IliqoHPs1tnpCY/t5OfJtsa3zIC8WCfPEp4NsQL2nb8t1WAPxAgNLiK4uaArUzynTbX6hlUDpf7sRdgV/heBB8QZccYjgyArGg0Wh0Oh3EEdoXL4sYhjEYDBQeyRyTydxGiPhSQiLQhZALhpMq1DdQKiQxEAuVBHU5jUbbdmwKstiWJioJvuKkHfSKkkLyhGqNZBHionzxco+GE41Gg0/UDlAkfAOilFGzoPLjU8NwNMRgMNA4J+lv1MU3C/IA3FZaNLq+IA8QF6WzjYvxfjr4HHcGhjIj9sETAWSBTxafHSI4fMp44dwmpfh+Qb2J6W9MQUzBYDDwAr+Nc/FFhaTwLINKBc2OOgVPqXh5o3w6c+MbDc27qKikTydCdDkyXuABqCT4uWFX46vICwD9xGQy4Sd+DoHews9aFL3ug5/r8GMSP/8gUcAPGBB6GNWUT09pQjEQH8GTneoPnmg+K/SoXqh4KMA25gJ+QZXCiwhqVjwoOP0Lw2k3SD/CcKOLyWTiGRN1EmIrNCRQUVEu0B07p1xMTw14/kL5knfMzPixgQ/8WaDWQ6OUrNe2Pksr0Fb4/sI+1fiQ5g7VwaeDgqGI+NYm4fRl6BR0/TkeSNjwYoBYA57gJw/8jPVZfmexWEioUPXxyw4STrFCjIlfCuDjblP38CQOwo/ndDSX41sAPw2gmiLh/7l+3C34KvKCfoKZHNqCwWDgpyY86+O/U6lUNJUhBRjDqS2oNKhwO/llG6+RdqhCGE4+oAD4OmOfjkYYJ/ihheZ8/NSHEifj6BiShYqAFokXdDJuuUT5VEVFV9Fuk2n0k4JbJ6JqbiNiCk7tQiWEYoD2CvWi0+kQDGqKpgp4iBzT8WdfUe7b1IQvyNO2BsTHRSlg+vkM0898iKO3dS4SIexTXXjbkhl1B6oCygvJD4vFguqgyQYvXdt6AVEqyn2b2EDzglyhSQvPjxiGwTyK5gn0F37exfc46gg0ryC5RW0O0xKie3xrMBgMCk4x3AYybl4k7Vga71J8FXlhuCbGT1kMBsPY2BjGA5vNRsOGhFOSUa74nsN3CfapPO3sD3x/4ysDgxb+2jbfblPXSTj53gZIcOdDlUrF4/FQ+qTPHaZB5dnGXKheUAYgffTXtpLgs9g2/jGcIomG8WcB9QW6RFoM+mtbyXdW5Ofwc8JAoVCQBYCCMzbhs8D0cwk+NRh4+B5HhQGDw8+VBEKS9esgGOro+bZcIDXSp2agndJFpVLZbDZ8B00KqTxIRcLXGjUdi8VydHR0c3MzMjKC8KgA/6cMo0LuLAx82caAn42ID8DhcBwcHNzc3MRi8bZxjuHUvV2NryUv1DEcDsfDwyM3NzclJWXv3r0dHR1qtVoul6P+U6vVPB4PyYRGo0EZK5VKjUbDYDBAtoyNjZH0kHDTLJfL1Wg0ZmZmoN/R6XQ4UYzpaQI4FHIUiUQKhQLSZ7PZKpWKy+Ui1jA2NobRy2QyGQyGoaGhTCbDMIzD4RgZGcnlchKJxGazDxw44OfnZ25uDseAzc3Nw8PDxWIxnU5nMpksFsvQ0BAKyefzVSqVUCiEcYif3ikUilqttrS0hBPOEIDJZAoEAiqVKpFI1Gq1RCJhMBhmZmaRkZE2NjbGxsaQrEqlgupwuVw44czj8fCECOV0dnYODQ21tbWVSqXwxNDQEOgPmo7D4WD6dY1UKtVqtVQq1cDAwM3N7ejRo2ZmZkKhkEajabVaY2NjaF4Gg8FgMGQyGZPJlEgk7u7unp6e1tbWfD7/y8IEnYssazQaTSqVwnhGCjgUksPhwNFukp5nZTIZDDYSiaRQKAQCATQgh8MxNjZWKBQQVyqVKpVKHo+HH4QMBsPf3//MmTMlJSVFRUVJSUkQ69SpUzwej8VinTx58vTp04mJiXK5HMgLrfqVSqWHh8eRI0fMzMwgU4FAoFKp0GhHCiOJRIIuUygUUB1DQ0MQGB6Pl56efvv27XPnzoGog2yjoSUUCuVyOY/Ho9PpTk5OgYGBNjY2Uql021CEYms0GjT1Ih1QLBa7ubkdP37c1NTUwMAAAqtUKsRxSqUSZFIkElVWVn733XepqamQjoGBgVAoJOHU1X+XNP4o+CryQmoqk8kMCgrq7+/Pz8+PiYnx9PR8+PBhQ0NDV1dXWFgYn89PTExsa2urqakxNzdXq9UVFRVtbW2pqakikejEiRO9vb2VlZXGxsYikSgkJKSurq6yslKj0eCVIzqd7urqWlxcfOHChaioKHt7+/r6+tra2o6OjkOHDqFVIYQ8ePBgfX19c3NzQECAmZnZlStXLl++3NDQYGpqKhKJMjMza2tr8/PzxWLx0aNH6+vrOzo6cnNzRSJRQEDA2bNnOzo6XFxcXF1d7969+9NPP7W3tx84cMDGxub8+fPXr183MDBQKpXV1dXl5eWXLl3y8vIyMDCorq7u7OwcGBjYs2cPDAmq/nW8aWlp3d3dRUVFYrHY2tq6oKCAx+MdPHjQy8vrwIEDXV1dVVVVjo6OXC63oaHh73//+927d4uLi2UyWVRU1NmzZ4uKiuzs7Do7Oy9fvtzW1nbp0iU3Nzdof+gwOzu7a9eu/fTTT93d3REREcbGxhUVFe3t7dnZ2RKJBGgIbEZ8Pr+0tLSxsTE5OZnNZh89enR2dvb169dNTU1OTk779u3T6XStra3x8fFisbioqOjs2bMNDQ0uLi4+Pj4zMzNv375tb28/cuTIzsUsKoxcLi8pKWlpacnPz5dIJB4eHrW1tc3NzadPn0asBwQXEhLS29vb1dWVn58vl8uPHDly9uzZlpYWnU4nFAqPHTtWWVnZ1dVla2vL5/Obmppqa2vDw8PZbLaTk9Ply5dra2vt7e3xShmTyTx8+HBGRsbm5ubZs2fDwsJYLFZhYeH333/v5uYmEomePXvW3Nz86NEjZ2dnqAKQEYPBiI2NhdcOXbhwYe/evW5ubo2Nja2trYGBgRAGVdnW1rarq6u6utrLy4vJZB44cKC6urq5udnX1xfmpIiIiMuXL/P5fIVCkZGRUVdXl5yczOfzPTw8BgcHW1paAgMDNRpNe3v7P//5z76+vtTUVDabjVqGRqM5OzsXFhY2NzdnZ2fDbIQWvIcPH56amvrpp5/a2toOHTq0f//+6urq7u7u4OBggUBw/Pjxzs7O8+fPu7q6AsmWlpaWlpbCRFJcXFxZWQn8Be3261LJt8dXkReKbGBg0NPTEx0djSR4fHw8MDAwMzPz4sWL/v7+ly9f9vLySkhIaGpqqq6uLioq8vb2vnjxYlRUVHZ29tTUVEpKipGR0f79+1dXV6empjY3N+Pj4/HrDgaDYWRkFBMTU1tb29fX5+/vPzExERIS0tXVVVhYyOFwkD4iFAqvXLkSHBzs4+Nz48aN/Pz87777LiQk5NKlS+np6YmJia9evZqenv7w4YOpqWleXt7Q0JC/v7+trS2bzXZxcYmJibl+/Xp5ebmJiUl+fv7t27fd3d1lMplQKIQxDO9nnp2dDQoKqqysPHv2LLxgIjAwcGpqCsQdrY65XG5bW9v4+Hh8fDyXy1UoFPfu3YuKiqqvrz9w4IC7u/t3331XXl5uZWVFoVDc3d2np6dDQkJsbW1DQkLW19cfPHjw4cOHnJycycnJW7dutbe39/b2JiQkwOoMwzAqlSoUCoOCgqamplxdXc3NzWtqaoqKio4dO3bx4sWEhAQWi4VscyKR6Pr164ODg2FhYTQazdjY+OzZs3AJPZ/Pt7OzCw4Obmho6OnpMTU1vX//flZW1pEjR0DLqKioGBgYcHV1lcvl+H5BFkCgpNzc3JaWFh8fn+rq6oyMjNzc3IGBgaNHjzo4OIAmCCHZbHZVVVVfX19wcPCDBw/c3NxSU1Pv3Llz9OhRV1dXe3v7+fl5uLCwsLBQLpffu3evs7PTx8eHTqf7+vo+fvy4tLTU3t4eLETIggMUdvXqVa1WSyKRbGxsurq6gASNjY0fP37c2tp65coVW1tbEs57BsMwS0vLrq6utrY2Z2dnjUYzODjo7+/v7e19//59c3NzkHaI4u7u/vDhw/r6ekdHR4lE8uDBg8nJyWfPnl27dk0sFpPJ5Ojo6IsXL0okkvz8/OXl5ampqfX1dWtr6+Hh4fz8fHd3d61Wy+fzgYa8vLzMzc3RFi2GYTQazdDQMCIioqqqamJiAnQ6KCSDwYC5YXh4+NChQ2q1uq+vLyEhwdvbe2BgIC8vb3h42NPTMzg4eGRkhMvl0un0s2fP5ubmgulz3759Bw4cAHkARv4tieVb4KvIC1lbeTxeaWlpZWWltbW1QCCwtbW9f/8+l8v19vbu6ury9/fv7e01MjI6fvx4T09Pe3t7bGyssbFxW1tbSkqKiYnJoUOHGhoaysvL4T7ixMTEmJgYa2trGBUgoFwut6CgIC4urri4eHh4OCYm5uLFiyKRqKKiory8HJaZUBmZTHbjxg17e3u1Wj0wMFBSUtLb22ttbV1RUZGSkpKZmXnnzp2YmJjIyEi1Wl1YWFhRUQE1NzU1ra2tPXHiRH9/f3t7O5BCe3u7UqmElJlM5s2bN62srBwcHIaHhwUCQVRUVG1tbVZWVlVVlbm5+dDQ0IkTJ9AWBKhgGo0mMDDwypUreXl5IpHI399/bW2tpqaGwWAIhUIXF5fMzMyhoSE+n0+j0e7evWtjYwMroNnZ2YSEhMjIyKCgoO7u7pqamqSkJJ1Ol5mZCUstZFreu3fvwMCAoaGhQCBobW1NSkpSKpXnzp3Lzs4GQzUEYzAYDg4OkZGRw8PDISEhdDo9JSWloaFBIpEIBIKCgoKEhITCwsKxsTErK6uRkRFLS0toGQqFkpqa2tTUJJfLoUdsbW3RqEMbBSwWq6KiorKy0tTUtLi4uKioKDc3t7q6GtEcGocsFkun09XX11tbW/f09AB5nTt3DkJaW1svLi5mZGT4+/v7+vpyuVwnJ6fw8PB79+6BEcfV1TU7O3tgYMDExIT8qS+bRCIZHR11cHBgMBi1tbVLS0uDg4Obm5sJCQm3b98ODQ09ffr06dOngRRgUoRSFRcXFxcXs9lsU1PTsbExtVptbGw8MTFhZWWFRJ1CofB4PHd391OnTl2/ft3e3v727ds6nS4sLAwUPSaTmZyc3NnZKZPJGhsbr1+/npCQEBsbq1arJyYmIiMjYQcZwzAjI6PBwUGNRoPfyyaTyVwuNy8vLy4uDiZ1U1NTDGfMpVAo4eHhXV1dIpFIKpUODQ15enoqlcqrV6/qdLrh4WGRSGRlZXXjxg1DQ0MWi3X+/PmSkhIgLxMTEyMjI7QhgOa/3Yt/n7zAzoUGqlKpbGhoGB4e7ujo8Pf3r6mpMTAw8PHxKSoq0mg0JSUlHR0d58+f379/v6WlZWtra29vb2FhoZmZ2YEDB5qbm7u6uoKCggwMDHJyclpbW8+dO2dvb0/CeTNKpdKLFy+2trZ2dnbeunVLp9MVFhYaGxtnZGRERUXBTAKdxGAwIiIi2tvbu7u7Y2JiDh8+/Pbt22vXrnV2dhoZGUkkkrq6uosXL5aVlSkUioiIiNTUVC6XSyKRtFrt6OhoX1/f0NDQ0NCQtbW1g4PDyMhIT0/PiRMnGAyGWCyGtadWq62pqTE1NQ0ICEhKSrK2tr527drVq1c/fvzo7e2N6VevwF/e3t5NTU29vb1eXl7QUDMzM56entDW5eXlly9fzs3NZTAYHA6noaFhYGCgpqbGxMQkKyurpaWlqqrK09OzvLw8Ly8vPDw8OTk5JCQEkTWIvlarvXr1and398mTJ21tbZuamvr7+6uqqsC2hYYHi8VKS0u7eDHr4uYAACAASURBVPFiS0vLvn37aDRaYGDgrVu32traYPl88eLFixcvjo+PR0REwBqfrHdB8vHxGRoa6ujoOHLkiEQi6erqam1tlclkMP6R7mBqalpfX9/Z2dnc3GxhYREREZGSksJms5FejGgObrXv7e0tLy+XyWRhYWGpqalAykwmMyEhoaurq66uzsnJSSKRFBUVdXV11dfXKxQKrVZbX19/6dKlrKwsaAcQSKBFiURSVlZma2srkUhaWloOHz5sYmKSm5tbUFAwOjra2tra1dV1/PhxZHpHvBAaGjo+Pt7R0eHo6BgSEnLx4sXOzs64uDiBQIAfJGZmZlVVVWAHEAgEoaGh9fX1jY2NgYGBbDabwWB4e3uXlZXxeDxTU9MLFy60tbXl5eXx+fzAwMA7d+50d3f7+fnRaDS1Wn316tXe3t7Tp08jl0YMw6RS6fnz5zs7O7u6ukZHRwMDA7lcLoZzo3F2dr59+3Z7e7unp6efn19LS0tXV1dRUZFCoUhNTQULyYkTJ6hUKp/PT01Nhdcdcjic8vLy6upqiUSCYRibzUZuFrsXX6t5IfsxjUbjcDgajUYul4M1mslk0ul0sFwymUxTU1M+nw95sNlsrVYLksrn801NTSUSCQwAWM5otVq0f4QWJiwWSy6Xc7lcoVAoFovBAC8Wi9HKCMJDRJFIpFKpwA7S39/v6OiIbKg8Hk+hUCAlAoYWSLBQKFSr1WDCFwqFYNVWq9VqtRqWGCgRAwMDGo0mEong3tGioqLu7u6RkRFnZ2dUWiAONpttYmIC45zH4+Xn59fW1oKZg8lkqlQqMzMzst73jcPhqNVqsPLS6XQjIyOlUkmj0eAKUBaLxeVy+Xw+knW0MyCTyVQqlUKhgEaA7RGYYJCCBqyhVCqBrMEUIpFItFotg8FgsVhqtZrL5YKFnsPhACtR9I51YKjmcDgsFuvUqVNRUVFod4KE20em0+mwdwGdu22vEAJzudyMjIzy8nK1Wg0RIVm0xwpmftg9IJPJ8B2KTaFQYFMF008SKGsoqkqlgj7Fb9GIxWKpVKpSqWBnBvvU5w4aRyQSWVpaQhfL5XKwNyGVB2IxmUylUimTyZAtTKFQKJVKqt5rGloSLfSMjY0NDAygpwwMDIyMjKBfQBg0Gg1IPvLihkSUSqVUKhUKhQYGBmCqp9PpKEexWGxiYgKWfrlcLpPJkCZuZGSkUqkw/U4al8tFIxxuoMX0Dr3IW2X34qvIC+0kIhdk0qf+U/h0t4kvCowCYJ96YMKOHknvrEj6HNBkjry0dnpCSKXSvXv34nfHUXQM5yVE0nsz4stM+dTDEAVD+/FkvS/u0aNHExIS9uzZg7axSHonAPgOA4DL5UZHR1tYWFD0wFefgnMo29luqFIknFsDGXcrLjQasnBRcJ5EVNzbChDwlcV3BAnnYoJ3gkeOCGQymclkwiYA3ikJ7xCAd53FtxVZ71Xn6OhoamqKrztyL9hWVHxrUD71OwGHwW0poFhUvS8+aYccwryCnFqAhfH5ou94TzSK3l0O1RdVExmSyHrXClgEYHozPEoZ2HZb4yDJ/KyIYnoyQoXEcG76nx1oqNcw3LEE1Jh4K9vuxVeRFxrtSBRIeodA/GxPwhEWEgKSfqThGxF6EfaSMZwXNZIV/D3WiETgCZIY5DABdQPhRh1J0XtOIo8kCIlcCrctKEg42sIwDGZIfEg8AaFRhCZe1Bp4QceLONggUBZUnI8oXuKpOJd3DCd8qDqUT8+CgNKEjNl4LyFM70tM/nQpR8Ud0EFeDhBlm+v2tkGCH36oYVH7ILbC+8GS9JwCTYQfZtDFyPkeNTUiC6QyUHCnkbBPJww8C+DlBHkI478jb3UUDDUsKhj2qWM9LPTwEkLBOesgaQG9HokEBXegDbUS5VN/UTabDXVEJUeSTMGd6IBYUFPUAqim8BOvXkEDkkifePB+gRd2Bb6KvDDcsQMq7iAL3pcPDX40KtBP/JDA8xHiKTwxUT71d6d86oCOhAwIEQkTzKgUvc4P8oqXMwgPQwtNodgOSkKjaJsihh9FFL2/NeQFgfFNgcY29ql6tS0vsl6rR8KHHw/4AUbCaSL46HjKg5pu4z6K/tDltpEDFSHjDqaQ9RM15VO9BiWICkDRa6OgMqNKYTh7DflTHQGv+6B2gJDoaBTqcSQz20SWgjvmScKponiuQeKHn2JRGSg4hZeC0xDxsodPAfUvhjvDiKc8Ek4RQ/KMGhnlTtMfKcV3GeVTPRFFIeP0VjxQdVDhMZwSh5+JkZMdauTPjOddha8iLzS6UHzwI0XzPA13gI6EmxDwIw1RFfXTMx9UKhVeAEPST6fkT9VpJFv456RPl6WUT/28KbhTMtsGAOlTQGer1WoUHjUQGWcB2XYcirRjZkNzI3qIzxo/FKlUKtoCI+kVRj6fL5PJEJ+S9OqDkZERishisSwsLJycnIRCIZSKRCKBMySG40QSicTj8ZAdh/Lp+gtJ9jb1EE0hyDcd2zE48ZUi41YliFAAdDodGaq2FQyRnVKpBHLHdoxefKMhCSThhGpbmiA/aDMReTbtLDO0Nhr2eIUXw6mfJNwqlYSbA9BPMm55i4QEfSHpVSc0eyF2BvMosjCikOi8MDIFcjgcPP+KxWLYQNymCvzcUEfT7Z8DX0Ve5E/1Z4lEcubMmfj4eJFI5ODgwGaz1Wq1o6MjjUbj8/lSqVQikVD0rlhgL0f9RKFQOBwOnU5Xq9VHjhzRaDQymSw1NdXd3d3Y2Bgs/VQqlc/ng2PxNomBgaFQKHg8Hqg/NBoNXopFpVLBMV2hUMDGDbyzC6y5YFeGoQXmTCRqWq22oKAAXu2F9hbA951Op4PPOqQGhVepVEqlEinnGIYxmUwajaZSqQ4dOgQuuJjeWwe/XQjjSqFQ5OfnQzAQa6VSuW/fPmdnZwhsYGCgUChYLJZCoThz5oyJiYlEIqHRaCwWKywsrLOzMykpCQ5jGRkZubu7KxQK8JKXSqXwBjB3d/e0tDS1Wg0lMTAwsLKycnZ2NjIy4nA4FAoFxhXaKoEKQk3B6xJOQYA5HLKGsQcdivYoML2yRiKRuFyuUqkUCARarTY3N1ehUIhEIqgyg8FQKBSw88VisSwtLY8cOQL2cqAeuVyOrFFSqRTZQKF4aI6EMKDxmZmZeXh4gME7NzfXwcHByMgIneuG979B4eHlbMgizmKxMD0fCQQCNHECccOhBYjLYrFEIhHa4JZKpTKZjM/ng3wqFAqVSoU/SQpiYGVlFR0dHRwcHBAQoNVqjx8/DhsUnp6eAQEBoaGhJ0+eDAsL8/T0tLW1jY6OPnHixPHjx01MTMLDw2NjY8H5AzEdiL25uXlpaWlAQMCf4KzPv4GvJS+SXjtls9lRUVFJSUkgE3V1dQqFwsPDA3xqkpOTCwoK/Pz8qFSqVCqNiorKz8+Ht0iipKhUqkwmKy0tvX//fmFhoY+PT3Z2tk6ny8rKSkpK4vP51tbWKSkphYWFe/fuBdFBfSaTyUJDQ8+cOQMb84cOHUpMTMzKyvL39+fxeNHR0SkpKdnZ2Xv37pVKpdHR0fn5+aGhoU5OTn5+fsbGxgcPHrSysvLy8gILBUxuFhYWOp3OwcEhJSVlz549xsbGycnJxcXFrq6uEokkKipKo9GAL7iBgUFSUlJBQQFIJNAlNKhIJEpJSZmcnKyuro6IiBCLxWFhYSUlJdHR0Wq1Gq/Gy2SyhoaGtLS0/Pz8Q4cOcbnckydP1tTUgGemSqXKzc3NzMzMyckBr5RTp07pdLrjx4+DYSUwMDAlJYXJZMrl8tTU1Pr6evAhOnjwYH5+/pkzZ0JDQ+3t7Zubm9PT0zMzM83MzPbv39/b2zswMJCfn29nZ4fvTbFYfPLkSQ6HY2pq6u3trVKpwsLC8vPzo6Ki5HJ5RESERCKBh4aGhrGxsdHR0UVFRS4uLjBQ0cLNxsamtLS0pKTEy8vLysrq/PnzCQkJBQUFcKIgKioKfJrABen06dNlZWUww3l5eVVUVJw5cwa83oKCgnQ6XXx8vFQqxa8lAWjCsLCwaGhomJiYyM3NPXTo0JkzZ3Jzc/Py8uLj4w0MDPbu3ZuZmZmfn29tbW1jY5Oenh4TE1NQUKBWq5EWCaSZnJyck5OTl5cHrsvx8fEJCQnFxcXm5ubQMgUFBQEBASwWa//+/fX19UlJSVKplM1mx8XF1dTUhISEAAUjPY7NZiclJbW2tsbGxvr5+R05cmR6ejowMFCtVldVVfn6+kZHRw8MDERERLi5uZ06daq9vT0uLs7Pz8/V1bW5uTk0NLSxsRF8vkgkElLKqFSqra2tTqczMTHBN8hfBP8+eZH1e3wQUywW19fXg0OAUqksKyvjcDguLi55eXlqtfr06dM5OTkuLi50Oj05Obm7u7ujo6O9vR2OHyI7Ap1O9/DwqK+vt7e3l0qlqamp8fHxLi4udXV1Dg4OZWVl586d6+zszMnJEYvF0IswxYFaERgYeOnSJUNDw+jo6IqKCicnJysrKz6fX1VVFRISsm/fPpVKFRQUlJGRsWfPnri4uLy8vKysrPDw8MbGxoCAAC8vL+RYAB6kjY2NPT09wcHBPB5Pp9O1t7dfuHChpqZGrVbHxcXFx8eHhoZ6e3uLxeKqqqrk5OT9+/eDsoM2FhgMho2NTVtbG6gAHh4excXFtra2MTExiYmJIpGIpF+LGRoanjt3ztXVNSoqqqCggM/nq9Xq7OzsjIwMiUSSkJAQFhZ24MCB9vZ2S0vL6upqb2/v8PBwOGxEpVKPHj0K5EWlUu3s7Gpraw8dOiQUCnU63cGDB0NDQ0tLS11dXaurqw8dOlRQUBAVFSWVSjMzM7OysszMzNCeOqz4RCJRdXV1YGBgbGzswYMHw8LCkpKSHBwc0tPTT548WVJSYmBgYGJiUl1drVKpzp07FxUVtXfvXlA8MQwDVZHP51dWVqakpGi1Wrlcbm9vX1tb6+npmZWVFRcX5+3tnZubu3fv3ri4uISEBLFY7ODg0NnZqVKpVCpVS0vLiRMnzMzMjIyMPD09R0ZGqqurBwYGnJycsE+Xh3jLAJfL9ff3P3v2rLW1tUqlKi4ujo2NBfkxNzc/d+7cuXPnenp6YmJifHx8ampqjhw5UlZWdvToUbRzSqFQIHcXFxeYYuVyeVtbm5+fn42NjaGhIUjvuXPnLl26JJVKw8LCGhoaQkJC4H23eXl5xcXFXl5e+F0a0A3j4+MbGxthS9rR0bGysrK2tjYhISEvL4/BYLDZ7IKCAqFQSKFQwsPDL168mJiY6ODgYGlpCfNNZWWlVCrF2zdAyWWxWPHx8TExMXiXt78Ivoq80LYIiUSSSqWlpaXgky2TyVpaWmxsbHx9fSsqKrhcLkzgFRUV+/fvT01NLSkpCQ4O9vf3R4ZhZAiwsLCoqqqCNcjp06cPHz7M5XLLyspsbGzq6+sTExOPHTvm7u4OCg4sFrhc7v79+xMTE48ePdrZ2WlpaRkZGRkZGQnmCS6XW11dDbvyDAYjJiYmLi5OqVTGxsbGx8cXFBQUFRXFxsa2tLTY2dlhOOuJRqO5fPlyU1NTXFycqalpZWVlYWFhQECAh4cHnFW6cOFCfX09OJrZ2NgEBgZWVVVZWVmR9EYWtG4qKyszMzNjs9l+fn75+flKpdLf3z81NRUOIYNfgomJSU1NDYfDOXLkSGlpKeiAwcHBSUlJEolEp9P5+vqam5uXlZXZ29tXVlbyeLz9+/cXFBTAyj00NDQ3Nxc5eRYUFLi5uQkEgtraWgsLC2dn5zNnzhw+fDgnJ0ckEiUlJQUHB3M4nJCQkOzsbOBQDHc/Laya+/r6ioqK+Hx+bGzsyZMnlUplZGRkWlqaTqeztrb29PSsrq5WKpWVlZVQa5J+9xBaXigU1tTUwOFWDofj6OhYWloqFAr9/f0TEhJCQkJSU1MlEklMTExycjKLxWIwGKWlpRqNxsjIqLW1df/+/fAO7ePHj7e3twcFBfn7+8OpeCMjIxMTEzrutlW0THNycqqpqQGTX2lpqaOjI5PJ1Ol09vb20JXHjh1zdHQE1xaFQpGenh4QEIDfRxIKhXV1dVqt1tfXNz09XS6X19bWQhOxWKyMjIyGhoZjx475+flxuVwDA4ODBw/m5uYmJCTweDwjIyM/P7/a2lpnZ2c+n492OXg8Hiwa9u3bp9VqXVxcTp8+7ePjc+XKlc7OTrAk1NfXi0QiCoVy8uTJoqIiR0dHlUplZ2fX0dFRU1NTV1dna2tLpVIlEgnYZDD9DTmJiYkRERHI/PrXwVctG0k43xM46JuTkwNG7uDg4Lq6upqaGrB5+fv7l5SU5OTkqFQqtVqdmJiYk5MTGBiIjMpIg1OpVGVlZaWlpf7+/mFhYfv375dIJCkpKSKRyMXFJTExMS8vD8iLrD8XwmKx/Pz8zp49m5GRodPpwsPDAwMDPTw80PyflpYGXq8UCkWtVsMSLykpycjI6PDhwxEREZaWlnBwGtMb0cCWkZGRAU78ERER1tbWp06dysnJ8fX1hUyLiooiIiJg9gsMDITjR+gkLQDsLGlpaRUVFRERESqVKjIysqysLDk5GdzfMdxdBenp6WKxGO4b4HA4bDb7yJEjwDJ79+4tKCg4ffp0d3e3vb19dHQ0rIPi4+PB2u3l5RUcHAwGQSaTeerUKSsrKxaLFRQUVFhYWFtbW15evnfv3ujoaLlcfvz4cTc3N7g1paqqCtZxaK8KWXMaGxu9vLzA+nbq1Kn8/PzU1FSFQgHL56ysrPT0dJlMdvLkSfDFR1Z/qt7r0tHRsa6uTqfTubi4WFpaxsfHwxHRo0ePwnqzqKgoMzMTphaBQABLSDqdHhERUV9fn5WVZWlpaWBgEBsbm52dHRMTA/d2JCUlFRcXGxoaIlGk6PeyNRpNZWWlTqfz9vaGKzrEYnF0dLRCodi7d29ycnJ6erq9vb2zs3NAQIBIJIqKinJ2dsZv8kgkku7ubp1OV1JSYmpqyuFw0tLSQOshk8larTYxMTE3Nxdc6q2trXNycgoKClxdXeH0dX5+fnZ2tpmZGfL5gIIdPXq0pqYmIyMjPDzcy8srKiqKzWYnJydXV1ezWCyJRAKnvshkMhgWcnJyYNkRFRUlEAj8/PwyMjLEYrGtrW1tbS1szrBYLDc3t8rKShMTk9+KIf7A+FqbF5qyMAxjs9kJCQmJiYlsNhtoQqlUQtIikcjc3BxRlUgkMjMzk0qlMNXDpIG0MKFQCJ7HXC4XlDu4kIBMJqtUKo1GA8ZRtH8PE75EIpHL5cgYj65IpFKpcAMXRX99Co/HQ+7abDYbllrAhniXSyqVCsIEEyyItYWFBXjee3h46HQ6eE4mkw0NDY2NjdHZY7QNCozJ4/HgeDNscajVavxtAST91hWPx4MlJ5xzpFKpXC4X5lgwPwMR8Hg8gUAA+1ZgaKdQKFBI5P8BjvI0Gs3R0bG4uLi1tTUqKorFYsF2FTjrYxhGo9FkMpmxsTEcgkG2JGC9nJwc2MQgkUiwToT9DQ6Ho1QqDQwMIDWhUAjKI95dAG3jyOVyY2NjoVAIWyIwz0Frw90vYBcHAYAeh5JARNirYbPZxsbGyJEdjh/D5IQ8wpDyCMckRCIRpAZPoDDGxsbGxsYsFotOp8MazcDAAN1TCCnI5fLS0lJra2u0pwTdgZbV4CgPO6ewvQ7WEkhNo9GgYydopEAVNBoN3OnE5/O5XC7oTSKRCNoKdQGPx7OwsDA1NYXzDCBjGIYplUo6nQ47NtDpDg4OZ86cOXjw4J9sG/EX4qvIaxtAktBpGwQMZ6TAbyejf/HtTvpl+CWxtv2FfbqZ/XPht9Xos+FZLJa5ublWq0VOgD+XyLam+HKO+Oy2FZ7L5e7Zs8fZ2RnWL3gvhJ3VxFtGpFKpk5OTo6MjrCi35b7tCdor5HK5lpaWMpnsCxcBfrkuP9cv+ArujP5zf237iar/S3L8cpl35s5ms2Ebd2eALxdsZ+L/alP8nyG3PYSNMiQ5fzX8muSF7ejpPx/IuMtaad/qdBhJ73CEd1b6JVFgkNP0x3r+z4woOJ912JhH8kHG+St9fY2+Er+RmEGyFJyP66+exa+LnyPKvwh+ZfL6c4P66eswvqXQoA015ET6Bd5E7qw03F3pXwiPrw4F53P/BU3hz4qdms7vXSICPwuCvP4F/Nwa8LfOF08oyKv7C+Hx/5Jxpz5/LjyerbAdR7Wwzy29/5T4bOcS/PWHBUFe/wJIn7M+fAPnQLSEQcasL/PXtuUe+vJz4fGGdnxgOKiAp2wU7E8JfG+izWKCvP6wIMjrXwP+HC9px1G73xRoT430f5m9aLgb/VEU6s9fPocMeXhyxD63v4H92TUv5OWHTgsS5PWHxe9MXrtuJJBxZ/exb2UDgnUfPq8va1KY/ujfL9SYqLh7eLblso25sD/1YMZz/bapggAef5Bh+03JCw1CfPZfLtxngX3OPPGF8AQIEPh6oHG3zbfu9wL5m5EXGXd9DTyB/PDbYTsb67PYyVzEDEmAwG8KMu5KSzLOBfcL4/QbFOmbal6Iv8k4tZwAAQK7CxT9iy//KuRF1u9qkfWWIw6HY2dnZ2VlZfmvwMbGxsrKysLCwtzc3Nzc3MLCwsrKysbG5l9KhAABAv8SzM3Nra2tbW1t7e3t7ezs8EcDfxd8a/Ii4RZ3FArFx8fn8ePHL1++fPY5PP0ZPH/+HP598uTJkydPnj59+uzZs+fPn/9ceAIECHw9YIi9ePHi1atX165d02g02F9n2Uj+9D0CJBLJ29t7c3PzzZs363qsra1tbW3Bk9XV1bW1NXgIgO8rKytra2tv3779/vvvP3z48Pbt27W1NQhMgACB3wjr6+tLS0srKysfP358+PAhunbh98I3JS8SztMSnAC9vb2XlpbW1taWl5eBrba2th4/fjw+Pr60tLS5ubmxsbGysrK1tbW8vLy8vLywsABfVlZWZmZmxsfHp6enZ2dnl5eXoVkJECDwlVj6HJaXl9fW1lZXVxcWFl6/fj0xMQF3afxa5PBv4FuTF1n/NlYgL61W29PT8/Hjx62trcHBwf7+/hcvXvT29vb09Kyurq6vry8uLj5//nxubm5paWl1dXV+fh7Ia3Z2trq6+tSpUyEhIQkJCQsECBD4VbG4AwsLC+vr669fv15bWxsfH0fXOv1a/PCv4puSF7oxDp3ah7uT7t+/f+3atdLS0rq6uvr6+pCQkIqKinfv3tXV1Z06dSotLS0mJubx48crKytzc3Pz8/NLS0sLCwuPHj0aGxtLSEgoKipaW1ubn5//bIsTIEDgX8I2hQsWOsvLy4ODg7m5udevX//hhx8ePHggl8v/QruN2KcuWmQy2cHBISsrKy0tzcfHJzw8/NatW9PT0wUFBXFxce/fv4+Li8vIyBgcHHR3d799+/by8vLq6ipqzR9//HFwcLC8vHxpaWlubm5jYwMWjwQIEPgavNIDr4gtLS3Nzs62tbWlp6dXV1dfuXIFLmv8q2heGO62FhKJRKVS9+zZ4+PjExcX5+/v7+TkNDs7+/e//72uri4mJmZ5efnUqVM1NTVra2vHjx8fHR0FblpcXISmnJiYiI2NvX///tu3b5eWlgi1iwCBXx14Upufn+/p6YE3gXV3d8M13F84M/tb41svG+HtnhT9u6p8fHxKSkry8vJ0Ol1KSsry8vLr16/Pnz9fXFy8vLx85syZpqamFy9eZGZmjoyMAHmB/rWwsNDa2lpYWLi+vg5c9vLly29uFiBA4E+IneS1vLy8uLg4MDCQkpLS09Pz/fffP3z4UKFQfLNbCT6L38FgT8G93TcgIODNmzc//fTT3/72t9evX//4449///vf379/v7Gx8fHjx/fv37979+7777/f2Nj48ccf4cnHjx9/+OGHv/3tbysrK/Dzxx9//J4AAQK/Nn74FG/fvv348eM///nP//7v/37x4oVKpfoL7TaiVzPAT8hseHj47t27fX19o6Oj165du379+vDw8I0bNwYHB69fv37jxo3+/v6RkZHr169fu3ZtcHBwcHBwYGAAvt+4cePKlSv9/f3Xrl3r7+8fIECAwFejX49tz2EMwnCrqalRKBTY73rLyLe2eeEvloBVpFwul8lkMplMpVIpFAr4iR7Cu9SlUil82QapVIpCEiBA4DeFRCIRiUQymUylUhkYGMCbev8qBnv0Dk4S6fM3RgGvEQe2CRDYLfirGOwx3BXs6EgnumYP3ZkDbz8kEVfcECDwBwMatv/nvVXfpjDfjrzANxW/Q6FQKOC92TQa7dChQ5aWlp6entHR0UFBQUqlEvtT39tJgMDuAtK2MP0d//hbhb89vvWyEf9mQDKZrFAoTp48mZqaGhQUFBkZaWtrW1lZGRwcXFxcXFFRAe9J/bVyJ0CAwNcADdttr5X6vcrzrV0l0MEg0DlJJBKLxbp8+fLAwACDwWAwGI2NjampqSkpKSkpKWARJECAwB8BJP0befHa1l+FvDDcrThAYVwu18HBITs7u7y83NfXVyAQNDU1nTx50t7ensVi/Yr5EiBA4NfCH8Qk/a3v80JqFzwxMTEJDAw0NDS0srJKS0tzdHSMj49ns9l/kNYhQIDAHxbfWvPC9O5ddDodwzAqlSoWiyFjgUAgEAhYLBadTv99dzEIECDwx8fvcw00cviCh3DgkaQ/sM1gMAi1iwABAl/GtzbYozUj+o7ODCFGg88/8WvlCRAg8PX4HV59hmiLTqcDT4HnF7rbHp4TK0cCBAh8Ad962Yh/7ywFB7iSEblQ/O7OuwQIEPiD43d4AQf+Vgl8OX6tXAgQIPBXwO+w20iAAAECXw+CvAgQILArQZAXAQIEdiUI8iJAgMCuBEFeBAgQ2JUgyIsAAQK7EgR5ESBAYFeCIC8CBAjsShDkRYAAgV0JgrwIECCwK0GQFwECBHYlCPIiQIDArgRBXgQIENiVIMiLeEki7QAAIABJREFUAAECuxIEeREgQGBXgiAvAgQI7EoQ5EWAAIFdCYK8CBAgsCtBkBcBAgR2JQjyIkCAwK4EQV4ECBDYlSDIiwABArsSBHkRIEBgV4IgLwIECOxKEORFgACBXQmCvAgQILArQZAXAQIEdiUI8iJAgMCuBEFeBAgQ2JUgyIsAAQK7EgR5ESBAYFeCIC8CBAjsShDkRYAAgV0JgrwIECCwK0GQFwECBHYlCPIiQIDArgRBXgQIENiVIMiLAAECuxIEeREgQGBXgiAvAgQI7EoQ5EWAAIFdCYK8CBAgsCtBkBcBAgR2JQjyIkCAwK4EQV4ECBDYlSDIiwABArsSvyF5kclkMpn8c3+hTwCUAH3B/7UzMP4nioh/+Nl8oao7E8eXc2e+P1eez5bt5/LF/8QX+Jfg59rwy2X4QqwvNM4XKrsz1peffLb3v1z3nV2ML8+2BH9hs/wS/PKm2xb4y/1O4LfGV5EXlUqlUqlkMplCoZD0QOnS6XQajYbtIBoSicRgMKhUKp1Op1AoEABSQF8gZQhPo9GoVCqDwUBFJJFIdDqdhANKhEajUSgUOp2+s57wF4TZVkhUThqNBulgGAafUAyoAkRnMpmo5FQ9KBQKfJI/BYZhUHL4hBRQRdAX1A3oX4iOyoaeoFZCcRkMBuSOYRhqc9SeqHFIPwP4F3UltC20FYZhTCYTntPpdDKZzGAwUETIF18SaAHUeqhVUcqo/fECg+IymUxoQEgQhWEymVBlSAdVENXus2KN+gIfEtJEYVCykCOkjyQN5YIAhUddgKQUCerOnsXX/efGEYF/D19FXhiGob5HvQgdjE+XogdiAWzHoMX0Ug6ig+m5A9NLFYpiaWnJYDAgooODw7Fjx/bu3YtnJRaLBT+35UXSkyaeKZA0I+pBgdFItrGxEYlEkA5NDxQMTxPwBTUFCadOUqlUxJ4Yhmm1WolEgnKEf7cNZrzqR9oBMplsY2PD4/FIOCpns9n47kR9jE/B1tb2yJEje/fuZTKZ+ARhkoDqIGrG9AMeX18HBwcWiwVR4F8ul2tmZoYqSPqUhaFPaTQaypFCoahUKpVKhX6iv1COFArF1tYW6BKVn0aj4ect4DJ8lSEivpchFpIZFHFnk6Lo20JC4fHSgum5j0QiKRQKjUYD/Y4Kg5cHSHDnhErgK/FV5AVigWGYQCBIT0+vqalpaWkpKSkJCgpiMBhKpVKpVJJwcyNJP7ZFIpGFhYVarSaTyVwuV6FQGBoakvREoFarhUIhGtVarVYsFmMYxufzbW1tY2NjuVwulUr19PR89uxZf39/QUGBRCIhkUh0Op3NZotEIqQ4QPEYDIaZmZmxsTEMJAaDYWRkxOPx8E0AEi8SiaysrIyNjaEtRCKRg4NDT0+Pl5eXUCiEhwKBgEajsdlsCwsLU1NTKCSDwZBIJAYGBlBNLper1WrRTxMTEyghmUzmcDiOjo4tLS0nTpyg0+lIcUN112g0UBeRSARNRCKRDA0NIyIigoKCrK2tWSyWQCBwdHSMioqSSCQoC4FAQCKRWCwWk8k0NTUVi8WQIyhNGIbR6XQPD4+nT5+OjIykpqYymUw+n6/VamHIgSal0Wjkcvm2CUmpVPr7+wcHB1tbW5uYmFy+fNnOzk6pVAJHqNVqd3f3kJAQICCou7m5OZ77KBQK0BBwlkAgyM7OPnPmjLm5uYGBAYSRyWQmJiaQo6Gh4f79+0+cOAF0jGGYRqNRq9WQBZ/PR6KFn9gwvc6FNCZDQ0NIk06n0+l0Lpdrbm4OLQMEiqgK/pLL5cAyCoXCzMzMwMCA9KnqamxsrNPpSkpKzpw5Y2Vl5eXl1dDQ0NPT4+rqiuGmQDwDgpgRmtevjq8iL+gkOp0uEAh8fX11Ot2LFy/i4uIcHR0DAwObm5u7u7vDw8PxOhSJRNqzZ8/Q0FBTU5Onp6dIJLp8+XJ/f//AwICHh4dQKIyLi2tvb29ubtZqtaampj09PV1dXSUlJUZGRu7u7t3d3f39/RwOx8TEpK+v73/+53/6+vqio6M9PT1zcnJ4PF5iYuLhw4eR4kChUFgsVnR09NmzZzs6Ory8vKKiohobG9va2np6etRqNaZfPAKvBQUFXbhwob+/38vLSy6XNzc3DwwMzM/Pu7m5nTp16vjx4xwOJy0tTavV+vn51dXV9fX1eXp6+vr61tfXNzU1XblyRalU7tu3r7e398qVKxkZGXw+39fXt7Gxsbu7+8CBA0KhsKGh4dq1a5ubm6GhoZhe3wS2DQoKam9vb29vDwoK8vDwGBgY6Onpqaur02g0UVFRm5ub79+/b2pq2rNnj4eHR0dHR0dHB5vNptPp6enp3d3djY2N+/btS0xMbGhoaG5ubmxsNDQ0BC0YRriFhcW1a9f+93//99KlSxERERYWFpWVlZcvXy4oKFCpVJGRkWfPnm1paTl9+jQoVph+je/n5/fkyZP//M//bGlp8ff3HxkZaWtrg5A8Hi8tLa2/v7+8vBxmhc7OznPnzgUEBKAVFlRTIBBkZWXdunWrubnZyckpJyfn3r1758+fv3z5slqt3r9/f0tLS0tLS0ZGhkAgCAsL6+npaWpqggmpqampv7+/oqJCpVLZ2dkVFhb29PSkpKQAl0H3bWMZBoNRXl5+48aN/v7+mJgYoVCYnJx84cKF9vb2mJgYuVyemJjY1NR08eJFuVzu4OAwODhYU1Pj5ubG5XITExMvX75cWVlpZmaGZmjQTD09PWdnZysqKsLDw5VKZVpa2vPnzx89euTp6YlvNDRG8DrdbzSG/7L4FZaNSFW2trbu6+uj0+l8Pn9sbMzJycnFxeXevXtWVlYgTKBnubq6jo+PFxcX79u3T61WP3v2zNvbG4afl5fX8vLy5OTk6upqcHBwaWnptWvXXF1dtVotl8s1MDA4fPjwzMyMsbExh8Px9PS8d+/e/v375XK5nZ3d9PR0QkJCZ2fnvn37MAyDQYthGJPJdHNzCwsLu379ek5OzpkzZzo6OgICAsbGxg4cOICMXCCjR44cCQwMvHr1allZWVxcXG1trbe39507dw4cOODl5XX58mU3N7e6ujqlUung4BAREdHR0aHT6TIzMzs6Oo4fPz48POzv79/d3V1VVWVvb29sbGxpabm5uTk2NjY3N1dSUhIWFtbZ2XnkyJGbN28GBgaScYZetVp9584dd3d3JyengYGB6urqq1ev+vj4jI6ORkdHm5ubnz9/vqqqysrKis/ni0Siw4cPP3r0SCqVQpgDBw7ExcW1trb29PSUl5f7+/s/ePBAo9FguGWjQCDw8fEZGxtzcXExNjaur68vLi52cXFpbW0Ffm9tbXV3d7eysgI+RXY6mUxWWlra0dFhaWlpbGx89+7dkJCQoKCg27dvi0QiIyOjzMzMa9euCQQCMzOz0dHRqqoqb29vYBagV5i0nj9/HhAQYGFhIZPJTp8+3dHRERYWNjQ05O3t3dHRERkZuXfv3ps3b/r7+2s0mpCQkNHRUYlEkpCQ8PDhQzc3N1NTU5lM1tfX9/Lly4cPH05NTYH+hRZoGG6VzefzR0dH09PTvb29Z2ZmYCKsr693dnY2NTUNCQnZ2NgYGxt7+/att7f3wYMH79+/X1BQ4OjoyGAwMjMzb9++nZWVZWRkBHMb8COZTD569Oj6+vqFCxdycnI4HE5kZGR/f//w8LCHhweorvixhOye2KeMRuBXwddqXnjjq5OT04MHD4RCoUajuXXrlqWlpVarHR0ddXR0REZfoLbDhw9nZWXduHHDwcHh7t27dnZ2UVFRTU1NXl5ek5OTqamp4eHhFhYW5eXlPT09lpaWsCACibx37x7YSszNzcfHx7lcLiwBkpKSlpeXExMTgY9gwNDpdHNz87a2tvj4+JGRkZKSkoaGhpSUFLFYPDo66uHhgYwjGIaZmZk1NTUlJCT09/dfuHAhNze3ubnZ3t7+0aNHLi4uAoFgeHj44cOHgYGBxsbG58+fP3XqVF9fX1tbW0FBgU6nk8lk3d3dISEhPT09VVVVRkZGHA7H3Nz88ePHGRkZgYGBR44cASXF3t7+7t27wcHBoLcC+5uamj548MDW1tbExKS3t7e6uvrixYuOjo5Xr149ceIEn88vKiqqrq42MzOD9ZdGo5mYmJDJZAEBAYODg3v27AkJCWlpably5UpoaKhIJHrw4IGFhQVJbzGEatrb24+MjLDZbCaTWVtbW1RUBLSYmJhYVVWVk5MDcsBms2EdjZZmSUlJbW1tFhYWhoaGDx48kMvl1tbWt2/fhr7w8fEZGhoSCoVsNtvV1TUpKWlyctLFxQXiQtYuLi7Pnz/39vYWi8U8Hq+urq66ulomk125ciUoKKitrS0kJMTZ2XloaMjf359EIjk7O4+MjEil0tjY2KmpKTs7OwMDAz6ff/369ZaWltjYWFioMhiM/fv3GxkZgSiiqdTAwGBwcDAyMtLR0fHmzZtmZmadnZ3R0dHwb1BQ0NOnT+Pj48PCwoyMjIRCoZubW2Zm5vj4uFqtlsvlx48f7+zsbG5uBvMCNAWNRjtx4sT4+Pi+ffsMDQ2VSuWDBw9AB79x4waPx2OxWL6+vnK5HL9B8U0G8l8RX6t5kXBbhFqttrq6msvlksnkgICArq6u9vb26Oho4CzEcVqt9v9r78z/mjzW/n9nIwn7jkhdEJdWbbEiAoKIgiJrlEV2CEIIi1BAlogCbuzEgICotXpcWo8WayvHjSUhK2vYtJ722f6W7w/XK/Mdgvqcp1p7otf7B17hztwzc8/ymWtmrrlz+vTplpaWjIyM1atXP3v27Nq1a729vbCELJVKz549W1NT4+Pj4+Xl1d/f39PTI5VKoce6u7s3NDS4ubkxDLNy5coTJ07A+gVI58DAAHRXOns+Pj43btyA6YlCoairq4uJiXF2dq6pqdmyZQuL6l0+Pj59fX0dHR0KhUIul8fExLS3tzc0NFy5cmXLli1cLlcsFn/77bcuLi7Ozs7Xr19vbW3t6OgAoUlJSXFxcamtrf3qq68CAgL6+/vb2tqSkpKsra0TExNbW1vr6ur8/f3Xr1/f2dlZX1/f39/v7+9P1oNAYuLj4+VyuVwuj4yMPHLkyPj4+K1bt+rq6oRCIZvNjo2NvX79ektLy7Zt2xiG8fT0lMlkjo6OVlZWUqlUoVCcPHnSz89PLBbv3LnTycmpurra09MTCoesxfj4+MhkMuiQa9asOXPmTEdHR3l5+YoVK44cORIfHw/mA1mNJuUTEhJy9erVs2fPHjx48Pjx4ytXrlyzZk11dTWsTgYGBlZWVgqFQkdHx+rqahB0V1dXWNSDihAIBCUlJTdv3mxsbPziiy8SExMPHz7s4uJSVVW1adMmf3//hoYGuVxeVFQEa5pffvmlTCazsbFxcnKCuXxVVZWjo6Ovr29jY+O5c+fS09NhLHz8+HFxcTGMcGTLz9HR8dq1aw8fPrx48WJCQoKzs7NEItm3bx+Utp2dXUlJyenTp6urq728vFasWHHixAkY5GxtbXfv3n3u3Lnm5uawsDCBQABtCYrF39+/oqIChkaBQFBYWNjX13fhwoWYmBgWi7V69epbt26B6cosW/v/k/rwJ8u7Ltib/ctQi6b29vb29vYsatpPlj+cnJxgxPb09Ozu7vb29oYmAvUN6kCGfRsbG2tra9IayE45XAF7fs2aNadPn05JSYFldbJbD+kKhUI7OzuYB8HePyzKMqZ1epJJPp8PMZAkYCHDbMMOFsisra0hTmKn0Lvyjo6OZAfN3t7ewcGBbXJ0II+2fM/LycnJwcGBw+EkJCTU1tZu3LiRfMXhcBwdHZ2dnYm/AkgDRAV5YCj3CLMOQ5Km90N5PJ69vT2zDNbS3V64F2buEJ54CcDeK5kuQYSk3pc/oK2trYODA73tCGMbwzCwgUBCwtSVWFIQLSQkEAhI8QoEArFYvGPHDoiE7DI7ODicO3dOJBKRrRKoILo0nJycyL6Nra2tu7s7PBQ0AxsbG9JilxcRqQIHBweyycvn821sbJZ3DeTP4F3Fa3klkc5D9IXETvvFQC8SCATbtm2DZkdGe7PFi+X/sin3HBaLxeVyvby8IiMjvby86JDw7fJlCLNeSvwDGEpQyBWzPSOzpzaLitY48iwEs3GYhm1y3WKZ9uA9PT29vb3BYjXbdyfJcSgfK7NgrKX9h86kWZXRS90kMItycSL3kkmQ2VPTeSAiTifHUJIKy950MZI46UFleXnSNU62ICCYvb09aBwpPRaLZWVl9dVXX7m5uZFHIAmxTGu1tGcWXbZmD/5a64mhBmPy4bXdBPmTeA/iZVapr/2KdC162KeljUW5vJJvyShKNyPSqVimdm/WzlhL3eKJSypJhWifWfdjva4dE8zEhS41+qnNHtasQZP8v7b0iM7SvYh4yZpBp0VuZy3TJmYZLKq/vbbuzO5lm5wP6Ey+FrO76FJdHi2JjVQlcTIwy7lZTmgxMpPv5fkhN9IXwVmM9qSjA9OltLwY6St0iiTnbylP5P3yZ4kXqXh6XCK6Q3c/2jGdRekOaVuspU2HrBMR3ygWiwWTR3roNkuIziStKfQjcCiW54fuM7T+kpksSYLknDRuklXGNFEy6znLS5JZOsF8U/mzKPOE9bqeszx+WkDNiuK1N7KXbsu8xb6gvyW30PpCQnJMfqR0ZZGvlpcYaS2spUJG6wU9OnIoF1mw9chdDOXzbKY4JJMkQrOkWUub4vKyNXtM5E/lvYnX8o5HBlLyLT1smrUnM3OGdC06crPeDmnRW2lmkbCoo4vM0pkga2l7NWtwZrGZhacnv/BE9Ake0nNo44gEZplGbM7STSj20mkjXSVmV1hU76X1dPmDLK8ds5oihWNWDuxl1q6Zw/pboPWIFJfZLNKsfllLLU06G+SimQKaHZMwS5cufwhppox0QbHfMJ1nLbVPl5fqW0r4Tf0Feb+8Z/EiEbEpy4tFdWyGEh1m2TC+vGGxqLmYWQsGLyT20mUgOh4WJQoMJZdmXXH5LcQ13OxZSK6WSyRrabckcdLZe9OaF8tkiYBFRs8rWZQH+fJCMJNFOvV/sVPBdbPSeJOckSReG/nyJJYXL7GU6eHBbLbFvK4e6a/MtIxtMnLJEEUPObQCsqgzA/RoQUqVs3Q90cwmXa7ptCya/Yt8AP5E8aLrmLVsJYg0l9fWOi0QdCR0KuQALa0y9I2k+ZoFo6cVZs/CNh1RZi2VXbP8vHdYb5gpm6VrVuzsN9hob6ka9tLZllk8zOt66fJI/tcmtby+GGptnjwUa9lIQD/1awe2NzW85c3M7NHIt/Rjmj21WaNdXrZmhfa/FgXyp/JO4vXX8q90JARBPlYsWLwQBPmUQfFCEMQiQfFCEMQiQfFCEMQiQfFCEMQiQfFCEMQiQfFCEMQiQfFCEMQiQfFCEMQiQfFCEMQiQfFCEMQiQfFCEMQiQfFCEMQiQfFCEMQiQfFCEMQiQfFCEMQiQfFCEMQiQfFCEMQiQfFCEMQiQfFCEMQiQfFCEMQiQfFCEMQiQfFCEMQiQfFCEMQiQfFCEMQiQfFCEMQiQfFCEMQiQfFCEMQiQfFCEMQiQfFCEMQiQfFCEMQi+SvFC1JFEAT5A7yTeLHZbLMPZnA4HPItpEFf4fF4dFRvigRBEGQ57yReXC4XxAj+QnQcDofEyOPxGIaBNDgcDpvN5nK5LJN4CQQCDocDkUAMdGC0yxAEeQvvJF6gNeROUBy4YmVlRaSKw+Hw+Xwul0sCEyPL3t4elIvNZgsEAsgQl8sVCoV//rMjCGLBvKt4MQwDphNjAr6ysrKCvzweD/SIw+HARRISRI3P55NbIDyXy7WysiJihyAIspx3FS+Waaro5ORkbW1tZWVlb28PNhQRKUiDpOTu7h4XFxcTEyMUCpmlkBtZ1FQUQRBkOe+62wjGkZubm1QqPX/+fHd3d319/eHDh62trb29vb29vWHZy9bW1tvb29PTk2GY9evXnz59emRkZM+ePQKBgMvlenp6rlq1ysbGhs1m8/n8devW2draCgQCtLwQBHkT77rbCJM7Ozu7AwcOVFVVPX/+PC0tzdfXNzk5ubW1tbW1NTEx0cPDQyqVdnV1nT59evv27RwOx83NraurKyoqytbWNjc39/79+ydOnFi9ejWbzV6/fv3f/vY3f39/ehKKIAhixruKFwB3rl+/vr+/XygUurq63rx5c+vWrV9++eWNGzfq6uo6OzvXrVuXkZHR1dVla2trbW3d1dUVERHh4uKSn59/6dKlI0eObNy4kcPh2NnZBQcHOzs7o3ghCPIW3lW8GIaBiSGLxQoICPjhhx9cXFy8vLzu3LkTHBwcFBR07dq1b775pqenx8/PLysrSy6X29jYuLi4XL9+/dChQwKBYNWqVYcOHerv7z9//rydnZ21tXV0dLSrqysqF4Igb+E97DbCfiLDMBs3bqysrLSzs+NyuVFRUefOnZPL5fv27XNwcMjJyWlpaampqfHz82OxWI6OjkVFRSEhIXw+38/P79SpU62trSEhITwez8fH59q1azt37kRXLwRB3sK7OqnC/fDZyspqxYoVRHR8fHy8vb0hUqFQuGbNGhcXFxaLBV5dDg4O4A9hb2+/fv36VatWMQzD5/MFAsHq1asdHBxwtR5BkLfwrtNG8D4F+4tFuUfQn8GTCz5zuVzaLwx8WUkwmIEyDAPuFx+qEBAEsTzew8FsMKBYLBb8JfFyuVxra2uWyRFMKBSy2WxQKzabzePxyGfwVoUYwEkVAvyJz40giIXzHnYbORwOOcNIroD6kEUrUCL4irjas0xHheBbckwSxAs97BEEeQvvannRZ6pBs0BxSLy0AJHlMNpGg7vIRcbktf9nPC2CIB8N+DJCBEEsEhQvBEEsEhQvBEEsEhQvBEEsEhQvBEEsEhQvBEEskg8qXuAAQbtWACQH9A9zEP8J2uuCfCDvXyVZZy17lT7L5MkBpy85HA68I4yOimXyLCPPD1cgD+TYAP27IWaJgp8aSRrODxB/EdqjjWV6wSztQUL7x5HYyNEFki6z9NACi3Kyo11SiGcv5Jl+GTeDB0WRj4u/xvKifVNZVJeDvk30hWTOzC8MvPABhnprPvFrJeJF3GLJ2/SJrxntGcuifkyEePyDiJC/5CuiR1wul2goKU0ITx6HPAWL+oUk8rxCoRAOHpBHIw9OBJFN/UoASZdterM2/XJtKBD4TIqIFPi71RiC/NvxQcULbB/6dzpIJuA6qAxtX9B+reTkI2N6lYVAIACBILnn8Xik2xOnWVp9IBg5bkmcbJdrhJWVFUmdCBCJlhYmchfIGSlNCEArMjEkadMMnoXoEbETITmIfPlvL8H5KsgkKTQzJ2Fa9BHkI+ODihexleBfug/TB7bt7e1XrlwJIUm3hLdWMAwjFArXrl1rbW0N1+H4JLE7aDUB6LPfxAQjWmmmkrQSgQyRG8mbf0iu6BPmZrHx+Xw29RtubDZ79erVYGSROGmZJtLDMtlNdH7MhJvWWYJQKFyxYgWdZ8Y0O4aSZ9D4Qj4uPvSaF+nqbDZbKBRu2LAB3vAlEAi2bt26detWb2/vnTt3bt++XSAQCAQCoVC4atUqFxcXEB0fH5+dO3eWlpba2dkxDOPt7W1vb8/j8ZycnMjPebi5uQkEgpUrV/r4+NjZ2UHSIHwCgSAhIWH79u22traHDh3y8/OztrZ2dnb28vKCInB1dbWxsXF3d4f4raysNmzYYG9vzzCMjY2NtbW1u7v7ihUrhEKhk5MTJOfq6gqaCDm0tbWNjIzMzMzMzc3dsmULl8t1d3f//PPPg4KCbG1tGYZxd3dfu3btqlWroMQ9PDxWrVoF+bSysnJ0dNywYQN5Ucdnn33m7OwMQubp6blp0yY3Nzcej7d+/frY2Ngvvvjis88+EwgEXl5egYGBAQEB5C1Da9asWblyJdpfyEfMh542sqjVbj6fv3nzZpFItG3bttDQ0KioqMDAwKSkpLq6ukOHDtnZ2cXFxeXm5h47dqygoMDDwyMoKKi0tLSpqUkmk7m5uUVFRR07diw/Pz8kJCQhIcHDwyMsLGzTpk2xsbEHDhyoqKjIzc0FVYI1LBCgixcvSiSSL7/8sr+/Pzs7e9u2bZmZmVVVVWFhYdHR0Q0NDcePHz927FhycrKnp2dqampJSYlYLPb29vbz8yssLCwsLExPT/fw8EhPT1+9erW3t3d0dLRAICBmjqOjY2VlZVpaWkJCwqlTp9avXx8WFlZTU1NcXGxtbW1vbx8dHV1cXFxdXe3h4fH5558fO3assrJSIpGsXr06Pz9fLBZXVVWFh4evXLkyOTm5uLhYKpWuXbt27dq1MpksPz9/06ZNLi4uhw8fvnfvXn19fWJiopOTU3R09KlTp+Li4sAsrampqampiYuLA9GHYqcX4xDkI+BDW15mP/Lo5eWVnJycl5d36tSp0tJSHx+fFStWZGZmFhYWwuvtpVLp119/ffr06Y0bN5aXl/v7+wcHBxcXF/v7+1dWVm7atGnHjh0lJSV5eXkZGRnt7e1RUVGhoaGRkZHQsb29venFIwcHh6qqqqysrLy8vIqKioyMjPLy8ubm5paWlurqaolEUllZ2dTUtHv37srKSrFYnJOTs2HDhoSEhMTERJFIVFlZuWXLFi8vLzs7u+zsbLFYnJqaum/fPpjTwdqWtbV1RUXF2rVrGYY5fvz4vn373NzcQkNDq6qqHB0d+Xy+r69vZGRkQ0NDQEBAdnb2gQMHtm7devbs2S+//LKpqcnX1zcmJqawsHD37t2FhYW+vr779+/Py8vz9fVtbGzMycn5/PPP+Xy+j49PXV3dtm3bwBBbtWpVRkbG0aNHPT09xWJxXl7e5s2bXV1dYfZKJtTvqx4R5N+BDypeDLWiDLM8Nze3urq6vLy8srKylpYWNzc3hmEiIiKKi4vd3d0lEkl4eLiLi0vrr1L9AAAZPElEQVRNTc22bdvq6ur8/PzCwsJqa2t37NhRXl7++eefb9++XSKRxMbGNjc3x8fHd3Z27t69283N7euvv5ZIJDU1NQ4ODpCulZWVs7NzaWlpcHDwgQMHDh06VFBQUFRUlJ2dHRISsmvXLrFYnJ2dXVFR4ePjU1ZWlpSUBOKVnJwsEomio6Ozs7PJGpaLi0tLS4tMJoNJJWNaw3J0dKyoqNizZ8+WLVtOnDixYcMGhmE2btxYVVXl7Oz8xRdflJeX79mzp6WlJTo6uqCgYO/evaBEW7dura2ttbW1DQsLk0gku3btkkgkmzZtOnjwYFFRkZub2+bNmxMTE0+ePOns7Mzn82Uy2RdffOHq6grytH//folEsnLlyszMzNLS0nXr1pF9TLIbgPqFfEz8BWteLNMrWMFaiYyMjIyMjIiISElJsbe3Z7PZW7dujYiIcHNzi42N3bZtm62tbUJCgpub2759+44dO5adnZ2QkGBnZ7d3796SkpKSkpJNmza5u7unpqauWbMmMzNzzZo1a9eulUqlUqnU398fVrvBw0soFCYmJjo7OwsEAn9//9DQ0ICAgMzMzOLi4vDw8P3790dERMTHx/v4+Bw6dGjNmjUikai8vDwpKcnR0dHPzy8iIoL4JTg5OVVXV4tEInrzFIy7rKysioqKurq68PBweGQfHx+RSGRvb7958+bjx49LpdKysjKw2mpra+vq6uRy+bp16w4dOuTo6Lh58+YDBw64u7uLRKKysrKsrCxXV1cPD4/ExMSioqLo6GjYoIRpaVJSkr29PZfL3bFjR1RUFCzbl5aWVlZWxsbGwsIcKfz3VY8I8u/ABxUvsmVGe5Pa2NjAdRsbG5Zpr00oFJLMWVlZgfQQTy62yX/V2toaVsFJ7vl8Pmz8OTo6gnFHvEbhr42NDWPaPYRZFY/Hc3R0JOoDu5Owicnj8WxtbSFRSB0W/jkcTkRERFFREfxEG4kcVu75fL6NjQ1saJJHhp/XBfcOyAOfz/fy8srKypLJZBkZGZBbyBI8PpfLJWYjlA/ZRgDFtLW1hZwTnwy2yW3VyckJNgGIZwZaXshHxod2lSDGF+lRzFJ/VALJHNhooAvEQZQ24ogTA8QGMsEsdSUzc5hgUe5acJH+zFB+9iRpWiDYbLa3t/fWrVvJihKJhF68J2nRbh90Vm1tbbdv3x4aGgoSyaI8NsgWIVFGxuSjTxcXi5qME+UidQkuF6Sc31c9Isi/Ax96zYtsOBLriRymoeWMRb0Vmvhwgjc5PU1jL3VYJ2YOsTKIptCnhfh8PsRDApC7iMMqeKgTPYKviLsp7fAFthKb8oNlm05BERcKuJF4n7JNvqm0VppBnpo8O8QJK1lEl1+r+HTRkcIk3rwI8nHwocWLZXrds5npRKwbYqoQ/3iiWbTwgYFDVIyz9F3SdC8lPvcgGXBmkPRq+Myi7Bfa5x6misTsIlMw8pmkSz8RqB4IDTGa6ByS+Z1AIGCZDFIzP3vi32BWWyyTRy6L0nfaBIOQ9MEgCECm6gjycfBBxYsIE0mbNitYpu5HjAXiEE8f7mGZpIoxHVEk+gVhhEIhsYYY6kw1rSyQHFEl4h9PjBoy6SM3skzaAZGzKKuHvey3jszUimWSY9qQZJau/ZFyoI8lEgUn626spQLNUHsFbNN5dfqEI12w76seEeTfgQ8qXh8G7KUI8inwEYoXgiCfAiheCIJYJCheCIJYJCheCIJYJCheCIJYJCheCIJYJCheCIJYJCheCIJYJCheCIJYJCheCIJYJCheCIJYJCheCIJYJCheCIJYJCheCIJYJCheCIJYJCheCIJYJCheCIJYJCheCIJYJCheCIJYJCheCIJYJCheCIJYJCheCIJYJCheCIJYJCheCIJYJCheCIJYJCheCIJYJCheCIJYJCheCIJYJCheCIJYJCheCIJYJCheCIJYJCheCIJYJBYsXmw2m/xFEORT413Fi8PhvDZGoizkM3wASEg6Eh6PR/7lcDgQnjGxPGk+n8/hcPh8PomKQf4QUIBcLhcqgmEYNpvN4/HoijCrdFK/EIaubg6Hw+VySci/+NmQt2LWE8lnqFPSrUg353A4PB4P6hdu53K5tIiQbkh33tcmSm40uwuSJoHpyEEi4DMd7I+IFyRvZWXF5XLfW3EiCIK8ARhl6cGS+QPiBbIFd1pbWwcEBAQHB+/evTsoKGjXrl1BQUFhYWFBQUEhISH+/v6BgYF79uwJDg4ODAwMCgoKDg6GMBA4ICBg586dQUFB/v7+/v7+wcHBwcHBO3bsIGGCg4ODgoJ27twZGBi4e/fu4ODgkJAQcn3Xrl27du0KDAzchfwhoFICAwN37twJFbFr166goKCAgIDdu3dDxUFpBwcHBwQEQACoTVJ3UPXBwcGhoaGkXkJCQqCuX0vQG/hgD/6JA9UUEBAQEBCwa9eukJAQqC/SK6FPQQ2Set+1a1dgYCDpbqTWzIJBnK8F7oV2snPnTvgM3R/6OEQbaCI4OHjv3r1eXl5cLpfL5VpZWYEl+K7TRpBAT0/Pu3fvajSasbExtVqt0+mGh4eVSuXY2JhWqx0eHtZqtSqVSq1Wq9XqsbExpVKpVCpVKtXY2Bjc8vz58+HhYZVKNTIyolKptFqtUqmEvyMjIxCPWq1WqVQqlQru1el0z549Gx4eHhsb0+l0Go1G9X9EiSiVSqVSo9GQsh0bGyOFMzo6Clf0er1OpxsZGSHhoRJJnarVargIUdERvqVeNG/gryyLTwnojFDFUPIqlQq6IbkCYaCTqtVqpVI5OjqqVCpJCxkZGYE+CxX3/Plz6Jtv748Q+ejo6OjoKMQ8PDw8PDxMmhzJm0qlGh8fHx0dzcjIsLOzIybYu04byWTV3d39p59+mpqaMhgM4+PjExMTExMTU1NT4+PjWq1Wr9fPzc0ZDAadTgcBIMzU1NTk5CT8azQaIcDU1NTU1JRerx8fH4cYdDqdVqvVarU6nU6v1xsMBgg5MTGh1WohgF6v12g0BuSPAlVmMBigvRoMhpmZGagdo9Go0Wi0Wu38/Lxer4eKmJ6enp6e1mq1MHJA+U9PT8/Ozo6Pj2s0mvHxcbj9r34y5I2Q2pmYmJicnITuRv8L3XBmZgY+azQavV4PTQXkyWAwTE9PT01NQSeFvgzt4S1VTxqMVqudnp42Go2zs7MvXrwYHx+HYVJvQqfTgSZMTEykpaXxeDzGtET7ruJFVHDlypV3797VarWQITCUDAYDaOrExIRSqST5VqvVIEwwOOt0OvgLIzb0DRAmpVIJ6gtjvsFgmJyc1Ol0SqXy8ePH3333HZSySqUaHR01GAxQIqDc8NgwVmg0GviXqD4U/V825P2bMTIyApo1MjIyPDysVqtJG4JKhM8whBDzCkYgsKmhxkdHR4npBIGhuUNFQBioX2gYULNgxMEgPDIyAgM78gEAMwdGGmIyg6gRUwtqWa1Wk34NHXBkZESr1UJ/pI1o6INKpRJugW/JjdBalEolfNZoNE+fPu3p6Tl79uy1a9eIOTY8PAwtARqkSqXS6/WJiYn0av17mDbCPR4eHvfu3TMYDKRlt7a2FhQUSKXSEydOtLS0VFZWPnr06M6dOydPniwrK8vJyUlISJBIJA0NDS0tLbm5ubm5uXV1dZ2dnVKptKioqK2t7fnz5xAV2GszMzODg4P19fVSqbS+vr6hoSEzM3NgYGBwcBCKeGRk5OHDh8+ePZuYmBgfH//5558HBgbUavXk5KRSqXz06NFPP/2kVqunpqaGh4cHBweh/pZPIf+F6ebHxtDQELRjrVY7MTExNDSkUCjy8vKSk5Ozs7Nzc3Pv378/MDDwzTff3L9/X6fTVVRUSKXSY8eOXb16FRq3TqczGo0qlaq4uLi7u1ulUpWXlzc3N8/Pzz958uTRo0fQUoeGhgYHB3/++eexsbHR0dGhoSG1Wv3kyRMyd4C5519cHJ8MMB+8d+9eVVWVWCwuKCjo7u7+4YcfiouLi4uL+/r6oB9VVlYePXr0+PHjKpUKjCwwL4aHh5ubmwsLC8vKym7fvj06OjowMPDgwQOVSqVUKp8+ffrzzz8/evQIhsAnT578+OOPv/zyC1h2jx8/HhwchG7b0NAgEokyMjJ0Ot3k5CRZkSBTWjD/U1JSYPOaZXJIeFfLC+7/7LPPvv/+exBssCoTEhJiY2PPnDnT29tbU1Ozbt266urq/v7+yMjIq1ev1tfXb9y48eLFiw8fPkxLS4uJiamrq1MoFI2Njfv27Tt37lxoaOiDBw8GBgYUCoVcLu/p6RkYGJBIJBkZGf39/b29vSdPnjx48GBWVtaBAwe6urp++umnvLy8tLQ0sVj88OHDy5cvJyYmHj58WCaTqdXq3Nzc6Ojo4uJipVI5ODiYlpYWGRl55MiRwcFBeqoPU26lUjn2KaFSqUZMwJXnz58/ePDg0qVLgYGB+fn5N27cUKvVjY2N27Ztq6+v12g0oaGhubm5ERERcrlcpVL19PRAHfX19W3fvj0tLe3q1atbtmzJzc29du1aamrq3r176+rq/va3vyUlJeXk5ERFRTU3Nzc2NtbX1+t0OolEcunSJUgazG3Sr5A/G61We/fu3S1btkil0rNnz966devIkSOxsbHnz5+/d++eWq1OS0vLz8+/fPlyR0fHDz/80NfXJ5fLu7q6wBCJi4uTy+UKheLHH3+8ePFiRkZGdHT0yZMnFQpFenq6WCyOioq6c+fOjRs3YmNjRSJRUVHR8PBwZ2enSCQKDQ1tbGycmpqanp5uampKTU0FTYQVNDDMwYLT6/VTU1NHjhyhPW/MXDT+z+IF3kCw5jUwMAD2JCydJCcnx8XFyWSy7777rrOzMyIiIjw8PCsr68iRI3Nzc3fv3o2KilKr1b/99ltOTk54eHh1dfX169f7+vqCgoKioqJEIpHRaGxtbT18+PD+/fuTkpLOnTsXHR39+PHj//7v//7tt9/kcnlcXNwvv/xSWFhYWVlZUFDwzTffTE1NlZaWZmdnR0ZG3rp1S6PRREVFKRSKgoKCo0ePtrW1PXv2rKSkxM/PLzExcceOHffv3x8bG4PR/lOerZBRDgpBo9HMzMzo9fqsrKzu7u6FhYWHDx8ePHgwOzs7Kirq73//e0RERGZmplgsvn79+oMHD1JTU2NiYkQiUW5ubmxsrEQiSUxMTE1NLSws3LNnT3x8fFJSUlJSUnd3d3h4+J07d7755hsYrmUy2YsXLxITEzs6OmAiDybYX10enxBarfb+/fu+vr45OTn19fXDw8Pffvttfn6+TCa7fPnyzZs3w8LCDAbDb7/99vvvv1+9elUkEoWHhycmJjY2NsbFxSkUiv/6r//69ddfjUbj999/39vbW1BQkJ6e3tTUFBcXNzg4mJqaeubMmZSUFLFYDFo5MDDw1VdfxcTE7N27NyMjQ6PRGI1GmUyWmZkJcyyYBEAzgA9wPSkpycrKiswcmaUuYH9EvOB+V1fXe/fuQeOD9FJSUtLT069cuXLz5s1Tp05lZmZevnx59erVoaGhExMTV65cCQ0N/eWXX6anp5OSkg4fPtzX1/f999+fP38+LCwsPT09Pj7+2rVrly5dkkgkEokkLy+vv7//6NGjBQUF33777fXr1+vq6kQi0cTERFFRUXl5eVlZmVQqHRgYyMvLKyoqOnz4cGtr6+3bt2NiYi5fvnzjxo1Tp07t2bOnsbHxxIkTYWFhDQ0NNTU1P//8s9JkZylNfVhpWn/5dBgZGYEmQnaIJiYmVCrVwYMHT58+bTQaS0tLfX19c3Nzv/766+Li4tDQ0Pr6+srKyoyMjLt375aXl+fk5BQUFJSUlOzZs6etre3s2bMlJSUZGRlJSUkpKSn19fUKhaK7u/vQoUMzMzMVFRX5+fmlpaVZWVlXrlwJDg7u7OyE5bOhoSGYwyIfAI1GMzk5ef369eDg4PPnz1+5cuXHH3+8ffv25cuXc3JygoOD79y5k5qaWlBQcPXq1du3b3/77bdFRUV5eXklJSXt7e21tbUwvN28efPmzZupqanl5eWxsbH79+8vKirKzc1dXFzMzMysra0Vi8Xx8fG3b98eHBx89OhRWFhYfn7+iRMnurq6YFG1trY2OTlZpVKBeEGvBHkdGxuDJfLk5GTiT2rmxP5OC/YeHh5///vfwYSB7cW6urqUlJS8vLyysrIzZ86cOXNmZmZGKpVKJJKxsbFHjx5VV1c/ffpUp9OdOnUqOTn56NGjZWVlbW1tTU1N09PTDQ0NEolkcHDw4cOH8MAajebHH3/MzMzMyMgoLS2Vy+UymUyv17e1tSkUisHBwerq6qysrNLS0uHh4du3b2dmZmZlZbW2thoMBpiZSySSe/fuDQ0NnT59urCwUCaTDQ0NgQeG0rR4STaGPynI3Hl0dBT2RvR6/djYWE1NTW9vr1KplMlkfX19g4ODfX19tbW1OTk5mZmZEonkypUrGo3m4cOHAwMDT548uXfvXklJycDAwMTEhFwuh6lHRUVFaWnphQsX7ty5U1lZqdVqFQpFU1PTd999l5KSUlBQIBaL79y5o9frofDp7XnkTwVGqcePH6elpaWkpBQWFnZ2dp49ezY9PT09Pb2lpUWn0926dSsrKys7O7uysvLp06f/+Mc/BgYGHj16NDo6+vjxY5lMlpSUdPTo0StXruTl5YnF4sLCwsTExOLi4sbGRqPRWFNT09PTMzg4mJubm5qaWl9fr1arr1+/XlZWlp+f39PTAyv3fX19x48fHxsbg4ZnxujoqF6vT05OJid23sNuI4vFAi309PQcHBxcXFycmpoyGo3E3eHZs2cwX4XNztnZ2cnJybm5uenp6fHx8cXFxfHx8fn5edjIGB0dNRgMs7Oz09PTc3NzOp1ufn5+cXHx5cuX//Ef/zE/P7+wsDA/P69UKnU63ezs7MLCwuLi4uzs7MzMzKtXr0DCp6enFxcX//nPf6rV6qGhoRcvXsAGv0qlmpycnJ2dXVxchA1KpVIJ27Tg4QF7wJDV6U8M2AuHB5+dnYUiJbUGJfPq1av//M//XFxcnJmZmZmZMRgMGo0GCvPVq1dQQa9evZqZmYFtb6j3ly9fgpMOeE7MmDAYDIuLi9PT03q93mg0Go1GuD4xMWE0Gv/q8vhUgBpZWFgYGxvTaDQjIyPg+jA2NqZUKl++fDk5Ofn7779PT08PDw+Dw9PCwsKrV69+/fVX6Ju//vorjPqzs7PgaQE1CJ0XOtTCwoLRaFxYWICeOzk5ubCwAGtbarUaPHJAHEjDmzQBbRI6fm5urkAgIGolEAjIEtgfFC/Ys3R1da2pqblw4UJra2tbW1t7e7tcLr948WJfX9+lS5eampouXLjQ0dHRSdHc3Nza2nr27NkLFy5cvnwZFgIVCsXFixc7OjouXLhw8eLF9vZ2iLClpaWlpaW9vR3WhmHJUC6Xt7W19fT0tLW1tba2tra2dnV1dXV1tba2trS0dHV1Xbhwobm5GZK7ePEiXGlra+vs7ISE2tvbIYnm5ubm5ub29vbOzs729va2TwwoBChqqKaOjo729vaOjg6FQtHe3t7X19fR0SGXy6GILly4AMvzLS0tHR0dUL9QHd3d3a2trU1NTQqFoqurq6mpqa+vr7+/v729ndROZ2dnV1dXd3d3d3e3QqGAampubpbL5c3NzefOnfury+NTAdp/W1ubQnGhp+dib29vV1dXW1tbd3c39JSWlpbW1la5XH7p0iWFQtHc3NzW1tbU1ARV3NLSAlXZ2dnZ29vb3t7e3d0NWze9vb0dHR1tbW3Qndva2np7e6G6m5qaoEv29vb29vZC14ZIoMnRrRFyCA0vPDzc1taWMZ2FtLKyeifLiz69yePxyPFOMp0kX5FpKj1lZZnW3sj5TJIV2j4kd7GoM6IMdZ6TzITJOVLyFZyE4vP5ZjG/Fth/pfP/iUMOWjMMIxQKiaHNUJVFyhNq+bUxmIWnqwAihL9mXyEfDCsrPsMsafZmFUf/S3deE/9/EZ3H47FJGNONpsPeXIZariJxwhyQxE/HTD5D82NMR8Fp6aDD+/r6/v7770vE6z0UD4IgyJ/Mhg0b5ufnl4hXDIIgHx0HY6Kj42LjYuNFcYfjYw5FR4uiYkUH40UxMTFxcXFxcXEQLC4uLj4+PjY29k3xxMeLYmJio6JjomNio2Nio6NjoqNj4uNFcbExcbExcTFwY2xMbHxMTHx0jAiiiv2XeVO6sbGxUVFRUVFRCQkJcXFxBw8elEgk5tPGWQRBPjqmjbNzc3Pzs3Pzs/Pzs/PG+RcTcy91xpdTU9Ozs7Nzc3Nw6nDOxJvimZ+fm52dnTHOzS+8MC68mJyZm5pdMM6/nJ2debk4/2JhcXZ2dm5uYWHx5dz8y8kp49TUFB0/APHPzc3Nz8/Tab013XnYDZiZmZmenn7x4oXRaPyf//mfJeKlRxDkI2RyfHxiwqCfGNfr9fohpfqHh08u33kwNDxi0OsMpjcpkA9vjGVycnx8XKPVKzX6R0+Hb3x/79J3ty9fvzM89HxcbzDo9FqtXqcz6A1Tao3hH4+fD4+M6PV6g8EAblXkqDb94ga96XQtfH4t4JEPm5JardZoNGq12idPniwRLwRBEMsCxQtBEIvk/wEZzZTrxFd7K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windows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8000"/>
            <a:ext cx="4419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789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 </a:t>
            </a:r>
            <a:r>
              <a:rPr lang="en-US" sz="4000" i="1" dirty="0" smtClean="0"/>
              <a:t>Detect and Configure hardware phase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5638800" y="914400"/>
            <a:ext cx="5906452" cy="5486400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During the Hardware Detection phase, Ntdetect.com collects a list of currently installed hardware components and returns the list to </a:t>
            </a:r>
            <a:r>
              <a:rPr lang="en-US" sz="2400" dirty="0" smtClean="0"/>
              <a:t>Ntldr.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This list will later be used to create the Hardware key in the registry. </a:t>
            </a:r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/>
              <a:t>components detected include bus and adaptor types, video adaptors, communications </a:t>
            </a:r>
            <a:r>
              <a:rPr lang="en-US" sz="2400" dirty="0" smtClean="0"/>
              <a:t>ports</a:t>
            </a:r>
            <a:r>
              <a:rPr lang="en-US" sz="2400" dirty="0" smtClean="0"/>
              <a:t>, parallel </a:t>
            </a:r>
            <a:r>
              <a:rPr lang="en-US" sz="2400" dirty="0" smtClean="0"/>
              <a:t>ports , etc. floating-point coprocessors, removable media, keyboards, and pointing devices.</a:t>
            </a:r>
          </a:p>
        </p:txBody>
      </p:sp>
      <p:pic>
        <p:nvPicPr>
          <p:cNvPr id="5" name="Picture Placeholder 4" hidden="1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322" r="9322"/>
          <a:stretch/>
        </p:blipFill>
        <p:spPr>
          <a:xfrm>
            <a:off x="0" y="1825625"/>
            <a:ext cx="10515600" cy="435133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711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KERNEL LOADING PHASE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5486400" y="685800"/>
            <a:ext cx="6019800" cy="5791200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During the kernel load sequence, the operating system components are loaded into memory</a:t>
            </a:r>
            <a:r>
              <a:rPr lang="en-US" sz="2400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Ntldr loads Ntoskrnl.exe, containing the Windows XP kernel, but does not </a:t>
            </a:r>
            <a:r>
              <a:rPr lang="en-US" sz="2400" dirty="0" smtClean="0"/>
              <a:t>initialize </a:t>
            </a:r>
            <a:r>
              <a:rPr lang="en-US" sz="2400" dirty="0" smtClean="0"/>
              <a:t>it</a:t>
            </a:r>
            <a:r>
              <a:rPr lang="en-US" sz="2400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Ntldr then loads the HAL.dll file. Next, the HKEY_LOCAL_MACHINE\SYSTEM registry key loads, and Ntldr reads the SELECT key to determine which control set to load. Control sets are areas of the registry that contain the low-level configuration for the system, such as the list of device drivers and services to start</a:t>
            </a:r>
            <a:r>
              <a:rPr lang="en-US" sz="2400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If the system includes any BIOS-disabled SCSI drives. </a:t>
            </a:r>
            <a:r>
              <a:rPr lang="en-US" sz="2400" dirty="0" smtClean="0"/>
              <a:t>Windows </a:t>
            </a:r>
            <a:r>
              <a:rPr lang="en-US" sz="2400" dirty="0" smtClean="0"/>
              <a:t>will load Ntbootdd.sys device driver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809</TotalTime>
  <Words>658</Words>
  <Application>Microsoft Office PowerPoint</Application>
  <PresentationFormat>Custom</PresentationFormat>
  <Paragraphs>51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Capgemini 2017_Cover slides</vt:lpstr>
      <vt:lpstr>Section slides</vt:lpstr>
      <vt:lpstr>Content Layouts</vt:lpstr>
      <vt:lpstr>Content and Image Layouts</vt:lpstr>
      <vt:lpstr>Slide 1</vt:lpstr>
      <vt:lpstr>Windows   Booting   Process</vt:lpstr>
      <vt:lpstr>BIOS</vt:lpstr>
      <vt:lpstr>POST</vt:lpstr>
      <vt:lpstr>MBR</vt:lpstr>
      <vt:lpstr>Boot loader phase</vt:lpstr>
      <vt:lpstr>Boot Loader Phase</vt:lpstr>
      <vt:lpstr> Detect and Configure hardware phase</vt:lpstr>
      <vt:lpstr>KERNEL LOADING PHASE</vt:lpstr>
      <vt:lpstr>LOGON SEQUENCE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ssvvvv</cp:lastModifiedBy>
  <cp:revision>63</cp:revision>
  <dcterms:created xsi:type="dcterms:W3CDTF">2017-10-18T10:34:16Z</dcterms:created>
  <dcterms:modified xsi:type="dcterms:W3CDTF">2018-07-22T06:59:18Z</dcterms:modified>
</cp:coreProperties>
</file>